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8" r:id="rId3"/>
    <p:sldId id="257" r:id="rId4"/>
    <p:sldId id="270" r:id="rId5"/>
    <p:sldId id="269" r:id="rId6"/>
    <p:sldId id="259" r:id="rId7"/>
    <p:sldId id="258" r:id="rId8"/>
    <p:sldId id="273" r:id="rId9"/>
    <p:sldId id="265" r:id="rId10"/>
    <p:sldId id="274" r:id="rId11"/>
    <p:sldId id="264" r:id="rId12"/>
    <p:sldId id="262" r:id="rId13"/>
    <p:sldId id="275" r:id="rId14"/>
    <p:sldId id="276" r:id="rId15"/>
    <p:sldId id="271" r:id="rId16"/>
    <p:sldId id="260" r:id="rId17"/>
    <p:sldId id="272" r:id="rId1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81139099642914E-2"/>
          <c:y val="0.11309207444421218"/>
          <c:w val="0.95837721800714171"/>
          <c:h val="0.80080806629688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Pull-ups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Train Set (~14k)</c:v>
                </c:pt>
                <c:pt idx="1">
                  <c:v>Valid Set(~3k)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1886</c:v>
                </c:pt>
                <c:pt idx="1">
                  <c:v>535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38-4D0E-A973-B93BB1388C7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Push-up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Train Set (~14k)</c:v>
                </c:pt>
                <c:pt idx="1">
                  <c:v>Valid Set(~3k)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927</c:v>
                </c:pt>
                <c:pt idx="1">
                  <c:v>370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38-4D0E-A973-B93BB1388C7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Sit-up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Train Set (~14k)</c:v>
                </c:pt>
                <c:pt idx="1">
                  <c:v>Valid Set(~3k)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1335</c:v>
                </c:pt>
                <c:pt idx="1">
                  <c:v>392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38-4D0E-A973-B93BB1388C7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Squat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Train Set (~14k)</c:v>
                </c:pt>
                <c:pt idx="1">
                  <c:v>Valid Set(~3k)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1927</c:v>
                </c:pt>
                <c:pt idx="1">
                  <c:v>574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38-4D0E-A973-B93BB1388C7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Background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Train Set (~14k)</c:v>
                </c:pt>
                <c:pt idx="1">
                  <c:v>Valid Set(~3k)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7930</c:v>
                </c:pt>
                <c:pt idx="1">
                  <c:v>1215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238-4D0E-A973-B93BB1388C7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46754015"/>
        <c:axId val="546755263"/>
      </c:barChart>
      <c:catAx>
        <c:axId val="5467540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546755263"/>
        <c:crosses val="autoZero"/>
        <c:auto val="1"/>
        <c:lblAlgn val="ctr"/>
        <c:lblOffset val="100"/>
        <c:noMultiLvlLbl val="0"/>
      </c:catAx>
      <c:valAx>
        <c:axId val="54675526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467540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4E079E-A353-4C1F-8F68-CC45546FBC6A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5D21DC2C-9FF1-4B74-AB9D-DC95A58DA580}">
      <dgm:prSet phldrT="[Text]"/>
      <dgm:spPr/>
      <dgm:t>
        <a:bodyPr/>
        <a:lstStyle/>
        <a:p>
          <a:r>
            <a:rPr lang="tr-TR" dirty="0"/>
            <a:t>Linear</a:t>
          </a:r>
        </a:p>
      </dgm:t>
    </dgm:pt>
    <dgm:pt modelId="{79C471F7-C781-4D2F-8037-17C6732DD3A8}" type="parTrans" cxnId="{B379CCE2-03C7-4849-9845-71E1D43C279B}">
      <dgm:prSet/>
      <dgm:spPr/>
      <dgm:t>
        <a:bodyPr/>
        <a:lstStyle/>
        <a:p>
          <a:endParaRPr lang="tr-TR"/>
        </a:p>
      </dgm:t>
    </dgm:pt>
    <dgm:pt modelId="{E6843F9A-53AC-47E6-888A-8AEF17228EFD}" type="sibTrans" cxnId="{B379CCE2-03C7-4849-9845-71E1D43C279B}">
      <dgm:prSet/>
      <dgm:spPr/>
      <dgm:t>
        <a:bodyPr/>
        <a:lstStyle/>
        <a:p>
          <a:endParaRPr lang="tr-TR"/>
        </a:p>
      </dgm:t>
    </dgm:pt>
    <dgm:pt modelId="{E289112B-D780-44B3-A03D-58CBD0EF3CDB}">
      <dgm:prSet phldrT="[Text]"/>
      <dgm:spPr/>
      <dgm:t>
        <a:bodyPr/>
        <a:lstStyle/>
        <a:p>
          <a:r>
            <a:rPr lang="tr-TR" dirty="0"/>
            <a:t>CNN</a:t>
          </a:r>
        </a:p>
      </dgm:t>
    </dgm:pt>
    <dgm:pt modelId="{6509DC48-CE05-497C-842E-42F2D9196BD5}" type="parTrans" cxnId="{78E643CC-2724-48C5-A11A-9858F27CD6CC}">
      <dgm:prSet/>
      <dgm:spPr/>
      <dgm:t>
        <a:bodyPr/>
        <a:lstStyle/>
        <a:p>
          <a:endParaRPr lang="tr-TR"/>
        </a:p>
      </dgm:t>
    </dgm:pt>
    <dgm:pt modelId="{EEA79236-E667-4CD9-A0AD-7A2E3331E4C8}" type="sibTrans" cxnId="{78E643CC-2724-48C5-A11A-9858F27CD6CC}">
      <dgm:prSet/>
      <dgm:spPr/>
      <dgm:t>
        <a:bodyPr/>
        <a:lstStyle/>
        <a:p>
          <a:endParaRPr lang="tr-TR"/>
        </a:p>
      </dgm:t>
    </dgm:pt>
    <dgm:pt modelId="{DDD54A43-D6EF-4800-8FBE-33440EDCC542}">
      <dgm:prSet phldrT="[Text]"/>
      <dgm:spPr/>
      <dgm:t>
        <a:bodyPr/>
        <a:lstStyle/>
        <a:p>
          <a:r>
            <a:rPr lang="tr-TR" dirty="0"/>
            <a:t>TCN</a:t>
          </a:r>
        </a:p>
        <a:p>
          <a:r>
            <a:rPr lang="tr-TR" dirty="0"/>
            <a:t>(a)</a:t>
          </a:r>
        </a:p>
      </dgm:t>
    </dgm:pt>
    <dgm:pt modelId="{AE4AB091-8E6D-4AF0-A77A-6C88A643CE90}" type="parTrans" cxnId="{3393E7CE-0EFF-45A3-A3B1-A83458577690}">
      <dgm:prSet/>
      <dgm:spPr/>
      <dgm:t>
        <a:bodyPr/>
        <a:lstStyle/>
        <a:p>
          <a:endParaRPr lang="tr-TR"/>
        </a:p>
      </dgm:t>
    </dgm:pt>
    <dgm:pt modelId="{8537F954-2D2F-4DF8-9263-85C829A8FF4A}" type="sibTrans" cxnId="{3393E7CE-0EFF-45A3-A3B1-A83458577690}">
      <dgm:prSet/>
      <dgm:spPr/>
      <dgm:t>
        <a:bodyPr/>
        <a:lstStyle/>
        <a:p>
          <a:endParaRPr lang="tr-TR"/>
        </a:p>
      </dgm:t>
    </dgm:pt>
    <dgm:pt modelId="{8A5F2A47-B216-4750-B41E-C20F302E4BE1}">
      <dgm:prSet phldrT="[Text]"/>
      <dgm:spPr/>
      <dgm:t>
        <a:bodyPr/>
        <a:lstStyle/>
        <a:p>
          <a:r>
            <a:rPr lang="tr-TR" dirty="0"/>
            <a:t>TCN</a:t>
          </a:r>
        </a:p>
        <a:p>
          <a:r>
            <a:rPr lang="tr-TR" dirty="0"/>
            <a:t>(c)</a:t>
          </a:r>
        </a:p>
      </dgm:t>
    </dgm:pt>
    <dgm:pt modelId="{B40B9B82-F91D-48A9-9D8B-8C02C00716CC}" type="parTrans" cxnId="{BD2D9003-BAAF-4032-8C05-8B6C54BD8A93}">
      <dgm:prSet/>
      <dgm:spPr/>
      <dgm:t>
        <a:bodyPr/>
        <a:lstStyle/>
        <a:p>
          <a:endParaRPr lang="tr-TR"/>
        </a:p>
      </dgm:t>
    </dgm:pt>
    <dgm:pt modelId="{FC8561F0-A5A8-4A97-8B4C-BABCDB98AAAC}" type="sibTrans" cxnId="{BD2D9003-BAAF-4032-8C05-8B6C54BD8A93}">
      <dgm:prSet/>
      <dgm:spPr/>
      <dgm:t>
        <a:bodyPr/>
        <a:lstStyle/>
        <a:p>
          <a:endParaRPr lang="tr-TR"/>
        </a:p>
      </dgm:t>
    </dgm:pt>
    <dgm:pt modelId="{DC40EDB5-0F47-4DF3-A07D-B6F5C97BBA19}">
      <dgm:prSet phldrT="[Text]"/>
      <dgm:spPr/>
      <dgm:t>
        <a:bodyPr/>
        <a:lstStyle/>
        <a:p>
          <a:r>
            <a:rPr lang="tr-TR" dirty="0"/>
            <a:t>TCN</a:t>
          </a:r>
        </a:p>
        <a:p>
          <a:r>
            <a:rPr lang="tr-TR" dirty="0"/>
            <a:t>(b)</a:t>
          </a:r>
        </a:p>
      </dgm:t>
    </dgm:pt>
    <dgm:pt modelId="{70C2726B-C1EF-4F7A-A1A6-F5F838F903AF}" type="parTrans" cxnId="{759E30B1-FA3C-4B32-B0A1-26E540D1104C}">
      <dgm:prSet/>
      <dgm:spPr/>
      <dgm:t>
        <a:bodyPr/>
        <a:lstStyle/>
        <a:p>
          <a:endParaRPr lang="tr-TR"/>
        </a:p>
      </dgm:t>
    </dgm:pt>
    <dgm:pt modelId="{033ADB9D-BF58-4B6D-A622-DCA808045CF1}" type="sibTrans" cxnId="{759E30B1-FA3C-4B32-B0A1-26E540D1104C}">
      <dgm:prSet/>
      <dgm:spPr/>
      <dgm:t>
        <a:bodyPr/>
        <a:lstStyle/>
        <a:p>
          <a:endParaRPr lang="tr-TR"/>
        </a:p>
      </dgm:t>
    </dgm:pt>
    <dgm:pt modelId="{15856727-45A7-47B7-A555-4CB73F583DB0}" type="pres">
      <dgm:prSet presAssocID="{044E079E-A353-4C1F-8F68-CC45546FBC6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A6C55D3-A8BA-4089-A5E1-CC2F716692B8}" type="pres">
      <dgm:prSet presAssocID="{5D21DC2C-9FF1-4B74-AB9D-DC95A58DA580}" presName="vertOne" presStyleCnt="0"/>
      <dgm:spPr/>
    </dgm:pt>
    <dgm:pt modelId="{B218F498-2FE9-45C7-9362-27F01E4FCD87}" type="pres">
      <dgm:prSet presAssocID="{5D21DC2C-9FF1-4B74-AB9D-DC95A58DA580}" presName="txOne" presStyleLbl="node0" presStyleIdx="0" presStyleCnt="1" custScaleY="48432" custLinFactY="-191524" custLinFactNeighborX="-5" custLinFactNeighborY="-200000">
        <dgm:presLayoutVars>
          <dgm:chPref val="3"/>
        </dgm:presLayoutVars>
      </dgm:prSet>
      <dgm:spPr/>
    </dgm:pt>
    <dgm:pt modelId="{B1C4D704-0E7A-457B-851C-317DC60390BD}" type="pres">
      <dgm:prSet presAssocID="{5D21DC2C-9FF1-4B74-AB9D-DC95A58DA580}" presName="parTransOne" presStyleCnt="0"/>
      <dgm:spPr/>
    </dgm:pt>
    <dgm:pt modelId="{21C95ADC-7638-47AF-8027-3B0A96049DBB}" type="pres">
      <dgm:prSet presAssocID="{5D21DC2C-9FF1-4B74-AB9D-DC95A58DA580}" presName="horzOne" presStyleCnt="0"/>
      <dgm:spPr/>
    </dgm:pt>
    <dgm:pt modelId="{FB6C09A0-2D8F-4CAB-8DB5-1A8D7CC60811}" type="pres">
      <dgm:prSet presAssocID="{E289112B-D780-44B3-A03D-58CBD0EF3CDB}" presName="vertTwo" presStyleCnt="0"/>
      <dgm:spPr/>
    </dgm:pt>
    <dgm:pt modelId="{65141AB8-ACC4-4231-8A97-42B70C35E0AE}" type="pres">
      <dgm:prSet presAssocID="{E289112B-D780-44B3-A03D-58CBD0EF3CDB}" presName="txTwo" presStyleLbl="node2" presStyleIdx="0" presStyleCnt="1" custScaleY="94194" custLinFactY="44037" custLinFactNeighborX="-103" custLinFactNeighborY="100000">
        <dgm:presLayoutVars>
          <dgm:chPref val="3"/>
        </dgm:presLayoutVars>
      </dgm:prSet>
      <dgm:spPr/>
    </dgm:pt>
    <dgm:pt modelId="{FC2C7D21-F205-46F8-B0CF-4C2BA16A3CF0}" type="pres">
      <dgm:prSet presAssocID="{E289112B-D780-44B3-A03D-58CBD0EF3CDB}" presName="parTransTwo" presStyleCnt="0"/>
      <dgm:spPr/>
    </dgm:pt>
    <dgm:pt modelId="{3717C8FF-19CB-4E29-9DAF-EB9AE2976976}" type="pres">
      <dgm:prSet presAssocID="{E289112B-D780-44B3-A03D-58CBD0EF3CDB}" presName="horzTwo" presStyleCnt="0"/>
      <dgm:spPr/>
    </dgm:pt>
    <dgm:pt modelId="{AF7E4704-BCB4-4672-8588-5C979E705A4B}" type="pres">
      <dgm:prSet presAssocID="{DDD54A43-D6EF-4800-8FBE-33440EDCC542}" presName="vertThree" presStyleCnt="0"/>
      <dgm:spPr/>
    </dgm:pt>
    <dgm:pt modelId="{F1F76067-11C6-4F6D-9130-B493D2CC84D6}" type="pres">
      <dgm:prSet presAssocID="{DDD54A43-D6EF-4800-8FBE-33440EDCC542}" presName="txThree" presStyleLbl="node3" presStyleIdx="0" presStyleCnt="3" custLinFactNeighborX="-318" custLinFactNeighborY="55429">
        <dgm:presLayoutVars>
          <dgm:chPref val="3"/>
        </dgm:presLayoutVars>
      </dgm:prSet>
      <dgm:spPr/>
    </dgm:pt>
    <dgm:pt modelId="{34E08BF9-7B7E-494D-9DB9-F80EB8D9FC07}" type="pres">
      <dgm:prSet presAssocID="{DDD54A43-D6EF-4800-8FBE-33440EDCC542}" presName="horzThree" presStyleCnt="0"/>
      <dgm:spPr/>
    </dgm:pt>
    <dgm:pt modelId="{54ACB045-35F0-4B11-B738-94D2CBB9F1BB}" type="pres">
      <dgm:prSet presAssocID="{8537F954-2D2F-4DF8-9263-85C829A8FF4A}" presName="sibSpaceThree" presStyleCnt="0"/>
      <dgm:spPr/>
    </dgm:pt>
    <dgm:pt modelId="{F6C3755D-6029-445E-8F08-1F35F92EF471}" type="pres">
      <dgm:prSet presAssocID="{DC40EDB5-0F47-4DF3-A07D-B6F5C97BBA19}" presName="vertThree" presStyleCnt="0"/>
      <dgm:spPr/>
    </dgm:pt>
    <dgm:pt modelId="{6115A05B-BDC4-47B2-A889-F423A1579E65}" type="pres">
      <dgm:prSet presAssocID="{DC40EDB5-0F47-4DF3-A07D-B6F5C97BBA19}" presName="txThree" presStyleLbl="node3" presStyleIdx="1" presStyleCnt="3" custLinFactNeighborX="-318" custLinFactNeighborY="55429">
        <dgm:presLayoutVars>
          <dgm:chPref val="3"/>
        </dgm:presLayoutVars>
      </dgm:prSet>
      <dgm:spPr/>
    </dgm:pt>
    <dgm:pt modelId="{8FF42D87-5E12-4E03-9EBF-300A0FCE13C3}" type="pres">
      <dgm:prSet presAssocID="{DC40EDB5-0F47-4DF3-A07D-B6F5C97BBA19}" presName="horzThree" presStyleCnt="0"/>
      <dgm:spPr/>
    </dgm:pt>
    <dgm:pt modelId="{BBA4320E-EAD7-4DAF-A270-63E995063E0E}" type="pres">
      <dgm:prSet presAssocID="{033ADB9D-BF58-4B6D-A622-DCA808045CF1}" presName="sibSpaceThree" presStyleCnt="0"/>
      <dgm:spPr/>
    </dgm:pt>
    <dgm:pt modelId="{68538C46-A5BD-4944-AA8D-596FE982B29D}" type="pres">
      <dgm:prSet presAssocID="{8A5F2A47-B216-4750-B41E-C20F302E4BE1}" presName="vertThree" presStyleCnt="0"/>
      <dgm:spPr/>
    </dgm:pt>
    <dgm:pt modelId="{09FDDEA3-2F56-47F7-AFC5-7C09FD7A3E5F}" type="pres">
      <dgm:prSet presAssocID="{8A5F2A47-B216-4750-B41E-C20F302E4BE1}" presName="txThree" presStyleLbl="node3" presStyleIdx="2" presStyleCnt="3" custLinFactNeighborX="-2781" custLinFactNeighborY="55429">
        <dgm:presLayoutVars>
          <dgm:chPref val="3"/>
        </dgm:presLayoutVars>
      </dgm:prSet>
      <dgm:spPr/>
    </dgm:pt>
    <dgm:pt modelId="{445707C4-46DA-4D36-B095-4C267F9A7922}" type="pres">
      <dgm:prSet presAssocID="{8A5F2A47-B216-4750-B41E-C20F302E4BE1}" presName="horzThree" presStyleCnt="0"/>
      <dgm:spPr/>
    </dgm:pt>
  </dgm:ptLst>
  <dgm:cxnLst>
    <dgm:cxn modelId="{BD2D9003-BAAF-4032-8C05-8B6C54BD8A93}" srcId="{E289112B-D780-44B3-A03D-58CBD0EF3CDB}" destId="{8A5F2A47-B216-4750-B41E-C20F302E4BE1}" srcOrd="2" destOrd="0" parTransId="{B40B9B82-F91D-48A9-9D8B-8C02C00716CC}" sibTransId="{FC8561F0-A5A8-4A97-8B4C-BABCDB98AAAC}"/>
    <dgm:cxn modelId="{3CACC034-2DCA-4822-B9DE-3B11D0FE01B4}" type="presOf" srcId="{044E079E-A353-4C1F-8F68-CC45546FBC6A}" destId="{15856727-45A7-47B7-A555-4CB73F583DB0}" srcOrd="0" destOrd="0" presId="urn:microsoft.com/office/officeart/2005/8/layout/architecture"/>
    <dgm:cxn modelId="{D8E13C49-4B1C-4198-90F6-B1CCF11C28E7}" type="presOf" srcId="{DDD54A43-D6EF-4800-8FBE-33440EDCC542}" destId="{F1F76067-11C6-4F6D-9130-B493D2CC84D6}" srcOrd="0" destOrd="0" presId="urn:microsoft.com/office/officeart/2005/8/layout/architecture"/>
    <dgm:cxn modelId="{759E30B1-FA3C-4B32-B0A1-26E540D1104C}" srcId="{E289112B-D780-44B3-A03D-58CBD0EF3CDB}" destId="{DC40EDB5-0F47-4DF3-A07D-B6F5C97BBA19}" srcOrd="1" destOrd="0" parTransId="{70C2726B-C1EF-4F7A-A1A6-F5F838F903AF}" sibTransId="{033ADB9D-BF58-4B6D-A622-DCA808045CF1}"/>
    <dgm:cxn modelId="{53A444C7-846C-46C9-86BC-BF069114D25E}" type="presOf" srcId="{E289112B-D780-44B3-A03D-58CBD0EF3CDB}" destId="{65141AB8-ACC4-4231-8A97-42B70C35E0AE}" srcOrd="0" destOrd="0" presId="urn:microsoft.com/office/officeart/2005/8/layout/architecture"/>
    <dgm:cxn modelId="{78E643CC-2724-48C5-A11A-9858F27CD6CC}" srcId="{5D21DC2C-9FF1-4B74-AB9D-DC95A58DA580}" destId="{E289112B-D780-44B3-A03D-58CBD0EF3CDB}" srcOrd="0" destOrd="0" parTransId="{6509DC48-CE05-497C-842E-42F2D9196BD5}" sibTransId="{EEA79236-E667-4CD9-A0AD-7A2E3331E4C8}"/>
    <dgm:cxn modelId="{3393E7CE-0EFF-45A3-A3B1-A83458577690}" srcId="{E289112B-D780-44B3-A03D-58CBD0EF3CDB}" destId="{DDD54A43-D6EF-4800-8FBE-33440EDCC542}" srcOrd="0" destOrd="0" parTransId="{AE4AB091-8E6D-4AF0-A77A-6C88A643CE90}" sibTransId="{8537F954-2D2F-4DF8-9263-85C829A8FF4A}"/>
    <dgm:cxn modelId="{061F2AD2-50CC-45CE-B862-0ABDF4A3DB27}" type="presOf" srcId="{8A5F2A47-B216-4750-B41E-C20F302E4BE1}" destId="{09FDDEA3-2F56-47F7-AFC5-7C09FD7A3E5F}" srcOrd="0" destOrd="0" presId="urn:microsoft.com/office/officeart/2005/8/layout/architecture"/>
    <dgm:cxn modelId="{96E7BDD7-89A6-4864-A5E5-A0CE9713F5EA}" type="presOf" srcId="{DC40EDB5-0F47-4DF3-A07D-B6F5C97BBA19}" destId="{6115A05B-BDC4-47B2-A889-F423A1579E65}" srcOrd="0" destOrd="0" presId="urn:microsoft.com/office/officeart/2005/8/layout/architecture"/>
    <dgm:cxn modelId="{B379CCE2-03C7-4849-9845-71E1D43C279B}" srcId="{044E079E-A353-4C1F-8F68-CC45546FBC6A}" destId="{5D21DC2C-9FF1-4B74-AB9D-DC95A58DA580}" srcOrd="0" destOrd="0" parTransId="{79C471F7-C781-4D2F-8037-17C6732DD3A8}" sibTransId="{E6843F9A-53AC-47E6-888A-8AEF17228EFD}"/>
    <dgm:cxn modelId="{658082ED-EC95-40A6-8CB5-8C9CB981EF64}" type="presOf" srcId="{5D21DC2C-9FF1-4B74-AB9D-DC95A58DA580}" destId="{B218F498-2FE9-45C7-9362-27F01E4FCD87}" srcOrd="0" destOrd="0" presId="urn:microsoft.com/office/officeart/2005/8/layout/architecture"/>
    <dgm:cxn modelId="{10B57ACE-7B18-45D3-B399-4C0BC9EBAB2F}" type="presParOf" srcId="{15856727-45A7-47B7-A555-4CB73F583DB0}" destId="{3A6C55D3-A8BA-4089-A5E1-CC2F716692B8}" srcOrd="0" destOrd="0" presId="urn:microsoft.com/office/officeart/2005/8/layout/architecture"/>
    <dgm:cxn modelId="{9F3A0216-BA65-4B79-832D-3D96997D0977}" type="presParOf" srcId="{3A6C55D3-A8BA-4089-A5E1-CC2F716692B8}" destId="{B218F498-2FE9-45C7-9362-27F01E4FCD87}" srcOrd="0" destOrd="0" presId="urn:microsoft.com/office/officeart/2005/8/layout/architecture"/>
    <dgm:cxn modelId="{7055342B-2916-4DF7-A4CD-836E0C1D3B3B}" type="presParOf" srcId="{3A6C55D3-A8BA-4089-A5E1-CC2F716692B8}" destId="{B1C4D704-0E7A-457B-851C-317DC60390BD}" srcOrd="1" destOrd="0" presId="urn:microsoft.com/office/officeart/2005/8/layout/architecture"/>
    <dgm:cxn modelId="{6218121A-3B41-4039-B3D0-E720AD85C254}" type="presParOf" srcId="{3A6C55D3-A8BA-4089-A5E1-CC2F716692B8}" destId="{21C95ADC-7638-47AF-8027-3B0A96049DBB}" srcOrd="2" destOrd="0" presId="urn:microsoft.com/office/officeart/2005/8/layout/architecture"/>
    <dgm:cxn modelId="{65CB7247-EC78-4E64-8E14-DE442179950D}" type="presParOf" srcId="{21C95ADC-7638-47AF-8027-3B0A96049DBB}" destId="{FB6C09A0-2D8F-4CAB-8DB5-1A8D7CC60811}" srcOrd="0" destOrd="0" presId="urn:microsoft.com/office/officeart/2005/8/layout/architecture"/>
    <dgm:cxn modelId="{84CF9926-C20E-4503-A599-75981A9DEB6C}" type="presParOf" srcId="{FB6C09A0-2D8F-4CAB-8DB5-1A8D7CC60811}" destId="{65141AB8-ACC4-4231-8A97-42B70C35E0AE}" srcOrd="0" destOrd="0" presId="urn:microsoft.com/office/officeart/2005/8/layout/architecture"/>
    <dgm:cxn modelId="{FAFAE6E2-8DA3-4111-9DDD-1AA72E52E590}" type="presParOf" srcId="{FB6C09A0-2D8F-4CAB-8DB5-1A8D7CC60811}" destId="{FC2C7D21-F205-46F8-B0CF-4C2BA16A3CF0}" srcOrd="1" destOrd="0" presId="urn:microsoft.com/office/officeart/2005/8/layout/architecture"/>
    <dgm:cxn modelId="{5A3C186A-3966-4527-8F4D-277CE193D209}" type="presParOf" srcId="{FB6C09A0-2D8F-4CAB-8DB5-1A8D7CC60811}" destId="{3717C8FF-19CB-4E29-9DAF-EB9AE2976976}" srcOrd="2" destOrd="0" presId="urn:microsoft.com/office/officeart/2005/8/layout/architecture"/>
    <dgm:cxn modelId="{22466466-E62A-454B-9B56-00703BC48DF4}" type="presParOf" srcId="{3717C8FF-19CB-4E29-9DAF-EB9AE2976976}" destId="{AF7E4704-BCB4-4672-8588-5C979E705A4B}" srcOrd="0" destOrd="0" presId="urn:microsoft.com/office/officeart/2005/8/layout/architecture"/>
    <dgm:cxn modelId="{8A6DEB00-A0A4-4590-A878-C2F0E65B0E75}" type="presParOf" srcId="{AF7E4704-BCB4-4672-8588-5C979E705A4B}" destId="{F1F76067-11C6-4F6D-9130-B493D2CC84D6}" srcOrd="0" destOrd="0" presId="urn:microsoft.com/office/officeart/2005/8/layout/architecture"/>
    <dgm:cxn modelId="{BB0E2AB6-C72A-4D2B-8894-D67F8D86ADC5}" type="presParOf" srcId="{AF7E4704-BCB4-4672-8588-5C979E705A4B}" destId="{34E08BF9-7B7E-494D-9DB9-F80EB8D9FC07}" srcOrd="1" destOrd="0" presId="urn:microsoft.com/office/officeart/2005/8/layout/architecture"/>
    <dgm:cxn modelId="{EAA24CA5-0588-445D-9202-F3DC9351DCE4}" type="presParOf" srcId="{3717C8FF-19CB-4E29-9DAF-EB9AE2976976}" destId="{54ACB045-35F0-4B11-B738-94D2CBB9F1BB}" srcOrd="1" destOrd="0" presId="urn:microsoft.com/office/officeart/2005/8/layout/architecture"/>
    <dgm:cxn modelId="{05E440AA-4DC5-4925-8843-DA94F137AA6E}" type="presParOf" srcId="{3717C8FF-19CB-4E29-9DAF-EB9AE2976976}" destId="{F6C3755D-6029-445E-8F08-1F35F92EF471}" srcOrd="2" destOrd="0" presId="urn:microsoft.com/office/officeart/2005/8/layout/architecture"/>
    <dgm:cxn modelId="{1E9AF830-0EAC-4127-8D28-3982FC3B62B7}" type="presParOf" srcId="{F6C3755D-6029-445E-8F08-1F35F92EF471}" destId="{6115A05B-BDC4-47B2-A889-F423A1579E65}" srcOrd="0" destOrd="0" presId="urn:microsoft.com/office/officeart/2005/8/layout/architecture"/>
    <dgm:cxn modelId="{143E84B3-DB9F-417A-B1F0-DDDB9AA18F14}" type="presParOf" srcId="{F6C3755D-6029-445E-8F08-1F35F92EF471}" destId="{8FF42D87-5E12-4E03-9EBF-300A0FCE13C3}" srcOrd="1" destOrd="0" presId="urn:microsoft.com/office/officeart/2005/8/layout/architecture"/>
    <dgm:cxn modelId="{3DD21B9C-2AAF-4707-B850-7186B0877E57}" type="presParOf" srcId="{3717C8FF-19CB-4E29-9DAF-EB9AE2976976}" destId="{BBA4320E-EAD7-4DAF-A270-63E995063E0E}" srcOrd="3" destOrd="0" presId="urn:microsoft.com/office/officeart/2005/8/layout/architecture"/>
    <dgm:cxn modelId="{2F0A09B7-05B3-4FD7-AC76-298AED66FF9F}" type="presParOf" srcId="{3717C8FF-19CB-4E29-9DAF-EB9AE2976976}" destId="{68538C46-A5BD-4944-AA8D-596FE982B29D}" srcOrd="4" destOrd="0" presId="urn:microsoft.com/office/officeart/2005/8/layout/architecture"/>
    <dgm:cxn modelId="{8A0EC9FB-2048-447E-91A0-C190AB3047B2}" type="presParOf" srcId="{68538C46-A5BD-4944-AA8D-596FE982B29D}" destId="{09FDDEA3-2F56-47F7-AFC5-7C09FD7A3E5F}" srcOrd="0" destOrd="0" presId="urn:microsoft.com/office/officeart/2005/8/layout/architecture"/>
    <dgm:cxn modelId="{E7239BFB-CE71-44F8-93F9-9B2DCDF232BD}" type="presParOf" srcId="{68538C46-A5BD-4944-AA8D-596FE982B29D}" destId="{445707C4-46DA-4D36-B095-4C267F9A7922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8F498-2FE9-45C7-9362-27F01E4FCD87}">
      <dsp:nvSpPr>
        <dsp:cNvPr id="0" name=""/>
        <dsp:cNvSpPr/>
      </dsp:nvSpPr>
      <dsp:spPr>
        <a:xfrm>
          <a:off x="25" y="40991"/>
          <a:ext cx="5358027" cy="702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 dirty="0"/>
            <a:t>Linear</a:t>
          </a:r>
        </a:p>
      </dsp:txBody>
      <dsp:txXfrm>
        <a:off x="20606" y="61572"/>
        <a:ext cx="5316865" cy="661540"/>
      </dsp:txXfrm>
    </dsp:sp>
    <dsp:sp modelId="{65141AB8-ACC4-4231-8A97-42B70C35E0AE}">
      <dsp:nvSpPr>
        <dsp:cNvPr id="0" name=""/>
        <dsp:cNvSpPr/>
      </dsp:nvSpPr>
      <dsp:spPr>
        <a:xfrm>
          <a:off x="14" y="2323895"/>
          <a:ext cx="5347568" cy="13666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 dirty="0"/>
            <a:t>CNN</a:t>
          </a:r>
        </a:p>
      </dsp:txBody>
      <dsp:txXfrm>
        <a:off x="40042" y="2363923"/>
        <a:ext cx="5267512" cy="1286610"/>
      </dsp:txXfrm>
    </dsp:sp>
    <dsp:sp modelId="{F1F76067-11C6-4F6D-9130-B493D2CC84D6}">
      <dsp:nvSpPr>
        <dsp:cNvPr id="0" name=""/>
        <dsp:cNvSpPr/>
      </dsp:nvSpPr>
      <dsp:spPr>
        <a:xfrm>
          <a:off x="8" y="806474"/>
          <a:ext cx="1733971" cy="1450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 dirty="0"/>
            <a:t>TCN</a:t>
          </a: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 dirty="0"/>
            <a:t>(a)</a:t>
          </a:r>
        </a:p>
      </dsp:txBody>
      <dsp:txXfrm>
        <a:off x="42504" y="848970"/>
        <a:ext cx="1648979" cy="1365914"/>
      </dsp:txXfrm>
    </dsp:sp>
    <dsp:sp modelId="{6115A05B-BDC4-47B2-A889-F423A1579E65}">
      <dsp:nvSpPr>
        <dsp:cNvPr id="0" name=""/>
        <dsp:cNvSpPr/>
      </dsp:nvSpPr>
      <dsp:spPr>
        <a:xfrm>
          <a:off x="1806807" y="806474"/>
          <a:ext cx="1733971" cy="1450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 dirty="0"/>
            <a:t>TCN</a:t>
          </a: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 dirty="0"/>
            <a:t>(b)</a:t>
          </a:r>
        </a:p>
      </dsp:txBody>
      <dsp:txXfrm>
        <a:off x="1849303" y="848970"/>
        <a:ext cx="1648979" cy="1365914"/>
      </dsp:txXfrm>
    </dsp:sp>
    <dsp:sp modelId="{09FDDEA3-2F56-47F7-AFC5-7C09FD7A3E5F}">
      <dsp:nvSpPr>
        <dsp:cNvPr id="0" name=""/>
        <dsp:cNvSpPr/>
      </dsp:nvSpPr>
      <dsp:spPr>
        <a:xfrm>
          <a:off x="3570897" y="806474"/>
          <a:ext cx="1733971" cy="1450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 dirty="0"/>
            <a:t>TCN</a:t>
          </a: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 dirty="0"/>
            <a:t>(c)</a:t>
          </a:r>
        </a:p>
      </dsp:txBody>
      <dsp:txXfrm>
        <a:off x="3613393" y="848970"/>
        <a:ext cx="1648979" cy="13659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9EB1DF-1322-3F29-7CEF-F99FE7024A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860FE3-59C5-BD12-9457-11796A1B8B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193DB-C817-4C59-9458-BA8B44036F57}" type="datetimeFigureOut">
              <a:rPr lang="tr-TR" smtClean="0"/>
              <a:t>20.09.2022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1E05D4-5D3E-F2D2-CE39-597581C5EA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D056E0-D089-5BD7-CDBC-1C1C5C2BB2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34EC5-938A-42A4-8F29-291A900CC6F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37796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A9D12-39B5-4659-81E1-0F8CF9B4CE74}" type="datetimeFigureOut">
              <a:rPr lang="tr-TR" smtClean="0"/>
              <a:t>20.09.2022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B53087-A738-4F3A-B55C-42445DD0627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36564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594B-D05E-4567-A6B6-58CC3786D8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1E49D-23AB-4861-8B6B-8EF0599F6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DF0B0-9173-4F46-A690-6B53F3A55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20.09.2022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58EA2-C027-48AF-B280-88847532D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Action Segmentation w/ TCNs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B1DA-E057-4B67-AA58-2E0FD6C39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F4EA-7685-47DF-9138-686EEF6EA9D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3966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46C82-5447-4EC5-8D1F-14BD39313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60F02-931E-4FFE-BDDA-7C8A2F616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6C8EE-D8BB-47FA-A670-DBCF6F84E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20.09.2022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00F1A-9C56-47E4-B5C6-37E7096E1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Action Segmentation w/ TCNs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3D961-F652-47C5-B9B3-CC8C2CF0E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F4EA-7685-47DF-9138-686EEF6EA9D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0077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5860DA-F87C-444A-8E15-48B97D0276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A6268C-DAAA-457D-930D-8474774FD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7FA46-F19B-4B9C-980B-8B49E8C08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20.09.2022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9FFD8-F803-4845-BEE7-E102B5EFA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Action Segmentation w/ TCNs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7729E-5C3D-471F-BBC0-B6031F58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F4EA-7685-47DF-9138-686EEF6EA9D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2015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64575-6F70-47DE-927D-18A29FB4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A5228-B52B-478F-8232-78C6BDE70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3EF72-24BC-4C96-81D3-0D550EA04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20.09.2022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64047-C4A3-46D8-9A55-22A32E59D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Action Segmentation w/ TCNs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C8EE8-27AD-4E93-B4D7-E0BB31792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F4EA-7685-47DF-9138-686EEF6EA9D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0753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AC219-64C5-438D-B6CA-2F8223757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08AFC-A126-49DD-B9C2-74DB96E2B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1B966-CCD4-4804-AA87-DE1ED2523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20.09.2022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A5212-CB10-457A-9384-962BD180C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Action Segmentation w/ TCNs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A9E02-3111-40DA-ACE3-DF5D99A53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F4EA-7685-47DF-9138-686EEF6EA9D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687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3AD35-F6F8-4FC3-8507-56843A07B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9D27E-9C59-4962-A5EE-27DE7BB482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71970-38CE-4BB6-8A0A-3DE107CED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80914A-F98B-49C6-8D2A-ADBB2AA1E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20.09.2022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EED32-2E2B-4DF7-A7BA-FAB823A3C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Action Segmentation w/ TCNs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8A1B1-61DC-4BB9-888B-14EA244AC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F4EA-7685-47DF-9138-686EEF6EA9D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4633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C306D-4A23-4040-88F5-61D9F44CB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A676E-3BBD-4AF3-B147-D473D8A5F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5DCCC-55EC-410D-9CDA-F508CF68F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F36AE2-1A39-45D4-AD6A-7136C84BF4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C8BFE0-A80E-4A06-8FF2-5097FBC52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26245E-17F7-44CB-AF9D-560DDB778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20.09.2022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741513-BC5F-4A6D-BC79-B902E5D36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Action Segmentation w/ TCNs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2CCED0-A39C-4D09-9131-5395DE1CA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F4EA-7685-47DF-9138-686EEF6EA9D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7247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F5ACA-3A8F-4359-ACD4-479527B4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7C1DCE-9504-4795-A22E-78BA6F01C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20.09.2022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A52D4-43A4-411B-8040-B70A3B2C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Action Segmentation w/ TCNs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C651B-1F85-41C1-9928-80ABA4304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F4EA-7685-47DF-9138-686EEF6EA9D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3517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AFFA54-FC97-4E8B-867B-BC32D8E17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20.09.2022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97682-7E72-4B00-A5CE-8D78B610A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Action Segmentation w/ TCNs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9C0AD-1ECD-4A5E-A4A1-F8B168C88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F4EA-7685-47DF-9138-686EEF6EA9D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422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79BF2-18C1-4962-BD23-22D7FBC3A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9B5ED-DE27-48E0-A4C4-6DA3BC241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1FBEE-D6F8-4D1B-B840-8DBDCEA5FD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60B49-0905-4D49-A42E-D9B778847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20.09.2022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9AA5C-50BA-47EA-AC99-CFCFC4CCC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Action Segmentation w/ TCNs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087132-CBDF-45F5-83A4-E9DEABFB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F4EA-7685-47DF-9138-686EEF6EA9D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6999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F44B1-D364-41E0-B1DA-BBCEFA5DC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540EF2-C05D-4A78-8262-72AFE073D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1BDDAC-21C5-4424-8788-DC5A7C57F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BC0DAC-0C79-4AAE-8A22-0D8BBC2BB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20.09.2022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102FC-6B25-4A3D-AD36-B6C9D11D7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Action Segmentation w/ TCNs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AEC71-1D4F-4771-8D9A-0B7E937B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F4EA-7685-47DF-9138-686EEF6EA9D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7599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CED6D6-A9B9-4577-B3A6-5DB7C6B16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B411C-9321-4917-A217-40D60FD3F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F859B-9F1C-4D8F-ABAB-0176BE35A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/>
              <a:t>20.09.2022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5F53F-B530-4BC8-A32D-BA0E93244A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/>
              <a:t>Action Segmentation w/ TCNs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0D96E-4840-4544-8957-4F06BF3BB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9F4EA-7685-47DF-9138-686EEF6EA9D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809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2.03982.pdf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arxiv.org/abs/2004.0473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48550/arXiv.1903.01945" TargetMode="External"/><Relationship Id="rId5" Type="http://schemas.openxmlformats.org/officeDocument/2006/relationships/hyperlink" Target="https://doi.org/10.48550/arXiv.1705.06950" TargetMode="External"/><Relationship Id="rId4" Type="http://schemas.openxmlformats.org/officeDocument/2006/relationships/hyperlink" Target="https://arxiv.org/abs/1705.0775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9ABB2-6600-4D89-A3C0-840A9BB74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851517"/>
            <a:ext cx="5238466" cy="2991416"/>
          </a:xfrm>
        </p:spPr>
        <p:txBody>
          <a:bodyPr anchor="b">
            <a:normAutofit/>
          </a:bodyPr>
          <a:lstStyle/>
          <a:p>
            <a:pPr algn="l"/>
            <a:r>
              <a:rPr lang="tr-TR" sz="4700" b="1" dirty="0"/>
              <a:t>Action Segmentation with Temporal Convolutional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F5381-886E-4337-A4EC-B4BFB497E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095" y="4268691"/>
            <a:ext cx="4167115" cy="2163551"/>
          </a:xfrm>
        </p:spPr>
        <p:txBody>
          <a:bodyPr anchor="t">
            <a:normAutofit/>
          </a:bodyPr>
          <a:lstStyle/>
          <a:p>
            <a:pPr algn="l"/>
            <a:r>
              <a:rPr lang="tr-TR" dirty="0"/>
              <a:t>Mid-Term Presentation</a:t>
            </a:r>
          </a:p>
          <a:p>
            <a:pPr algn="l"/>
            <a:endParaRPr lang="tr-TR" i="1" dirty="0"/>
          </a:p>
          <a:p>
            <a:pPr algn="l"/>
            <a:endParaRPr lang="tr-TR" sz="1800" i="1" dirty="0"/>
          </a:p>
          <a:p>
            <a:pPr algn="l"/>
            <a:r>
              <a:rPr lang="tr-TR" sz="1800" i="1" dirty="0"/>
              <a:t>Volkan Okbay, METU EEE</a:t>
            </a:r>
          </a:p>
          <a:p>
            <a:pPr algn="l"/>
            <a:r>
              <a:rPr lang="tr-TR" sz="1800" dirty="0"/>
              <a:t>(Istanbul AI Team)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434D8F9B-722D-4311-803F-F9AFC1DE3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503" y="3090485"/>
            <a:ext cx="3217333" cy="129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47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0E3B2-02A3-AA42-9363-1D10EC2DD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Approach – Our Base Model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E71C3-F631-D548-D6A2-D3B918C8F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Action Segmentation w/ TCNs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32B38-364E-6E2B-96F4-302F605C7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F4EA-7685-47DF-9138-686EEF6EA9D7}" type="slidenum">
              <a:rPr lang="tr-TR" smtClean="0"/>
              <a:t>10</a:t>
            </a:fld>
            <a:endParaRPr lang="tr-TR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D050690-3398-C00D-6859-0A0528251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20.09.2022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2B2774B-E337-A3BB-C374-63E0F6632B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463128"/>
              </p:ext>
            </p:extLst>
          </p:nvPr>
        </p:nvGraphicFramePr>
        <p:xfrm>
          <a:off x="838200" y="1690688"/>
          <a:ext cx="5358614" cy="3756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04F30E4-3839-1BB0-B522-1E0583B0933C}"/>
              </a:ext>
            </a:extLst>
          </p:cNvPr>
          <p:cNvSpPr txBox="1"/>
          <p:nvPr/>
        </p:nvSpPr>
        <p:spPr>
          <a:xfrm>
            <a:off x="2245477" y="5488266"/>
            <a:ext cx="2544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Figure </a:t>
            </a:r>
            <a:r>
              <a:rPr lang="tr-TR" sz="1600" i="1" dirty="0"/>
              <a:t>7:</a:t>
            </a:r>
            <a:r>
              <a:rPr lang="en-US" sz="1600" i="1" dirty="0"/>
              <a:t> </a:t>
            </a:r>
            <a:r>
              <a:rPr lang="tr-TR" sz="1600" i="1" dirty="0"/>
              <a:t>Model v1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FC470AA-D800-1FE8-2AF2-E77872C38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1745" y="1731685"/>
            <a:ext cx="5543747" cy="3756581"/>
          </a:xfrm>
        </p:spPr>
        <p:txBody>
          <a:bodyPr>
            <a:normAutofit/>
          </a:bodyPr>
          <a:lstStyle/>
          <a:p>
            <a:r>
              <a:rPr lang="tr-TR" dirty="0"/>
              <a:t>CNN: Spatial processing</a:t>
            </a:r>
          </a:p>
          <a:p>
            <a:pPr lvl="1"/>
            <a:r>
              <a:rPr lang="tr-TR" dirty="0"/>
              <a:t>13 layers</a:t>
            </a:r>
          </a:p>
          <a:p>
            <a:pPr lvl="1"/>
            <a:r>
              <a:rPr lang="tr-TR" dirty="0"/>
              <a:t>BatchNorm, ReLU &amp; skip connections</a:t>
            </a:r>
          </a:p>
          <a:p>
            <a:r>
              <a:rPr lang="tr-TR" dirty="0"/>
              <a:t>TCN: Temporal processing</a:t>
            </a:r>
          </a:p>
          <a:p>
            <a:pPr marL="914400" lvl="1" indent="-457200">
              <a:buFont typeface="+mj-lt"/>
              <a:buAutoNum type="alphaLcParenR"/>
            </a:pPr>
            <a:r>
              <a:rPr lang="tr-TR" dirty="0"/>
              <a:t>Kernel size: 5 – Dilation: 1,1,1,1</a:t>
            </a:r>
          </a:p>
          <a:p>
            <a:pPr marL="914400" lvl="1" indent="-457200">
              <a:buFont typeface="+mj-lt"/>
              <a:buAutoNum type="alphaLcParenR"/>
            </a:pPr>
            <a:r>
              <a:rPr lang="tr-TR" dirty="0"/>
              <a:t>Kernel size: 3 – Dilation: 1,2,2,1</a:t>
            </a:r>
          </a:p>
          <a:p>
            <a:pPr marL="914400" lvl="1" indent="-457200">
              <a:buFont typeface="+mj-lt"/>
              <a:buAutoNum type="alphaLcParenR"/>
            </a:pPr>
            <a:r>
              <a:rPr lang="tr-TR" dirty="0"/>
              <a:t>Kernel size: 3 – Dilation: 1,2,4</a:t>
            </a:r>
          </a:p>
          <a:p>
            <a:r>
              <a:rPr lang="tr-TR" dirty="0"/>
              <a:t>Linear: Classification</a:t>
            </a:r>
          </a:p>
          <a:p>
            <a:pPr marL="914400" lvl="1" indent="-457200">
              <a:buFont typeface="+mj-lt"/>
              <a:buAutoNum type="alphaLcParenR"/>
            </a:pPr>
            <a:endParaRPr lang="tr-TR" dirty="0"/>
          </a:p>
        </p:txBody>
      </p:sp>
      <p:pic>
        <p:nvPicPr>
          <p:cNvPr id="13" name="Picture 12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C840DBE9-DC0F-A670-A127-03382D5AB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404" y="365125"/>
            <a:ext cx="1398309" cy="5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93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0E3B2-02A3-AA42-9363-1D10EC2DD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12DEC-5EE4-352D-F69B-C4B1AAFD3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tr-TR" b="1" dirty="0"/>
              <a:t>General:</a:t>
            </a:r>
          </a:p>
          <a:p>
            <a:r>
              <a:rPr lang="tr-TR" dirty="0"/>
              <a:t>Workflow is created –&gt; configured, nothing is hard-coded</a:t>
            </a:r>
          </a:p>
          <a:p>
            <a:r>
              <a:rPr lang="tr-TR" dirty="0"/>
              <a:t>Reports in log files with extensive details of training</a:t>
            </a:r>
          </a:p>
          <a:p>
            <a:endParaRPr lang="tr-TR" dirty="0"/>
          </a:p>
          <a:p>
            <a:pPr marL="0" indent="0">
              <a:buNone/>
            </a:pPr>
            <a:r>
              <a:rPr lang="tr-TR" b="1" dirty="0"/>
              <a:t>Data:</a:t>
            </a:r>
          </a:p>
          <a:p>
            <a:r>
              <a:rPr lang="tr-TR" dirty="0"/>
              <a:t>Data augmentation after overfitting several times</a:t>
            </a:r>
          </a:p>
          <a:p>
            <a:r>
              <a:rPr lang="tr-TR" dirty="0"/>
              <a:t>Spend almost a week to make sure data is OK</a:t>
            </a:r>
          </a:p>
          <a:p>
            <a:endParaRPr lang="tr-TR" dirty="0"/>
          </a:p>
          <a:p>
            <a:pPr marL="0" indent="0">
              <a:buNone/>
            </a:pPr>
            <a:r>
              <a:rPr lang="tr-TR" b="1" dirty="0"/>
              <a:t>Training:</a:t>
            </a:r>
          </a:p>
          <a:p>
            <a:r>
              <a:rPr lang="tr-TR" dirty="0"/>
              <a:t>Training with ai8x layers already, but without QAT</a:t>
            </a:r>
          </a:p>
          <a:p>
            <a:r>
              <a:rPr lang="tr-TR" dirty="0"/>
              <a:t>Constantly training and hyperparam tuning</a:t>
            </a:r>
          </a:p>
          <a:p>
            <a:r>
              <a:rPr lang="tr-TR" dirty="0"/>
              <a:t>Recent trainings take up to 44 hours (~14 min/epoch)</a:t>
            </a:r>
          </a:p>
          <a:p>
            <a:endParaRPr lang="tr-T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872F0-E615-D1ED-93DB-03E543C47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Action Segmentation w/ TCNs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126AE-E3E0-2B0F-F792-D24D093C5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F4EA-7685-47DF-9138-686EEF6EA9D7}" type="slidenum">
              <a:rPr lang="tr-TR" smtClean="0"/>
              <a:t>11</a:t>
            </a:fld>
            <a:endParaRPr lang="tr-TR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344CBF7-082C-CC92-D31B-25DEAE62E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20.09.2022</a:t>
            </a:r>
          </a:p>
        </p:txBody>
      </p:sp>
      <p:pic>
        <p:nvPicPr>
          <p:cNvPr id="6" name="Picture 5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CEFD09D3-AB32-5512-3836-FBDA5E9E1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404" y="365125"/>
            <a:ext cx="1398309" cy="5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11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0E3B2-02A3-AA42-9363-1D10EC2DD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Experiments – PreTrained X3D(Medium)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E71C3-F631-D548-D6A2-D3B918C8F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Action Segmentation w/ TCNs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32B38-364E-6E2B-96F4-302F605C7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F4EA-7685-47DF-9138-686EEF6EA9D7}" type="slidenum">
              <a:rPr lang="tr-TR" smtClean="0"/>
              <a:t>12</a:t>
            </a:fld>
            <a:endParaRPr lang="tr-TR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D050690-3398-C00D-6859-0A0528251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20.09.2022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0A22B8B5-1E15-1490-9C93-D05249D2AE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5102505"/>
              </p:ext>
            </p:extLst>
          </p:nvPr>
        </p:nvGraphicFramePr>
        <p:xfrm>
          <a:off x="838201" y="1825624"/>
          <a:ext cx="5364635" cy="35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927">
                  <a:extLst>
                    <a:ext uri="{9D8B030D-6E8A-4147-A177-3AD203B41FA5}">
                      <a16:colId xmlns:a16="http://schemas.microsoft.com/office/drawing/2014/main" val="178068673"/>
                    </a:ext>
                  </a:extLst>
                </a:gridCol>
                <a:gridCol w="1072927">
                  <a:extLst>
                    <a:ext uri="{9D8B030D-6E8A-4147-A177-3AD203B41FA5}">
                      <a16:colId xmlns:a16="http://schemas.microsoft.com/office/drawing/2014/main" val="14461475"/>
                    </a:ext>
                  </a:extLst>
                </a:gridCol>
                <a:gridCol w="1072927">
                  <a:extLst>
                    <a:ext uri="{9D8B030D-6E8A-4147-A177-3AD203B41FA5}">
                      <a16:colId xmlns:a16="http://schemas.microsoft.com/office/drawing/2014/main" val="2662812588"/>
                    </a:ext>
                  </a:extLst>
                </a:gridCol>
                <a:gridCol w="1072927">
                  <a:extLst>
                    <a:ext uri="{9D8B030D-6E8A-4147-A177-3AD203B41FA5}">
                      <a16:colId xmlns:a16="http://schemas.microsoft.com/office/drawing/2014/main" val="203959168"/>
                    </a:ext>
                  </a:extLst>
                </a:gridCol>
                <a:gridCol w="1072927">
                  <a:extLst>
                    <a:ext uri="{9D8B030D-6E8A-4147-A177-3AD203B41FA5}">
                      <a16:colId xmlns:a16="http://schemas.microsoft.com/office/drawing/2014/main" val="694379303"/>
                    </a:ext>
                  </a:extLst>
                </a:gridCol>
              </a:tblGrid>
              <a:tr h="709065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/>
                        <a:t>Pull-ups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/>
                        <a:t>Push-up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/>
                        <a:t>Situp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/>
                        <a:t>Squat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/>
                        <a:t>Background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3915834"/>
                  </a:ext>
                </a:extLst>
              </a:tr>
              <a:tr h="563947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0890798"/>
                  </a:ext>
                </a:extLst>
              </a:tr>
              <a:tr h="563947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289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9811870"/>
                  </a:ext>
                </a:extLst>
              </a:tr>
              <a:tr h="563947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288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7891094"/>
                  </a:ext>
                </a:extLst>
              </a:tr>
              <a:tr h="563947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489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8543256"/>
                  </a:ext>
                </a:extLst>
              </a:tr>
              <a:tr h="563947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1214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2286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757EFDF-9DC2-EBD3-CAD4-52CB02F60268}"/>
              </a:ext>
            </a:extLst>
          </p:cNvPr>
          <p:cNvSpPr txBox="1"/>
          <p:nvPr/>
        </p:nvSpPr>
        <p:spPr>
          <a:xfrm>
            <a:off x="2248488" y="5470506"/>
            <a:ext cx="2544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i="1" dirty="0"/>
              <a:t>Table 1:</a:t>
            </a:r>
            <a:r>
              <a:rPr lang="en-US" sz="1600" i="1" dirty="0"/>
              <a:t> </a:t>
            </a:r>
            <a:r>
              <a:rPr lang="tr-TR" sz="1600" i="1" dirty="0"/>
              <a:t>X3Dm 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837F22-037A-60C6-94F1-B83FCE26EFFB}"/>
              </a:ext>
            </a:extLst>
          </p:cNvPr>
          <p:cNvSpPr txBox="1"/>
          <p:nvPr/>
        </p:nvSpPr>
        <p:spPr>
          <a:xfrm>
            <a:off x="6966798" y="1686914"/>
            <a:ext cx="43269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Image size: 		256x256</a:t>
            </a:r>
          </a:p>
          <a:p>
            <a:r>
              <a:rPr lang="tr-TR" sz="2400" dirty="0"/>
              <a:t>Sampling rate: 	5 fps</a:t>
            </a:r>
          </a:p>
          <a:p>
            <a:r>
              <a:rPr lang="tr-TR" sz="2400" dirty="0"/>
              <a:t>Number of frames: 	16</a:t>
            </a:r>
          </a:p>
          <a:p>
            <a:r>
              <a:rPr lang="tr-TR" sz="2400" dirty="0"/>
              <a:t>Number of params:	3.76M</a:t>
            </a:r>
          </a:p>
          <a:p>
            <a:endParaRPr lang="tr-TR" sz="2400" dirty="0"/>
          </a:p>
          <a:p>
            <a:r>
              <a:rPr lang="tr-TR" sz="2400" dirty="0"/>
              <a:t>VALIDATION ACC:	90.08%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B03881-25B9-9E1D-ED13-4BBE0D4FC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310" y="3859035"/>
            <a:ext cx="4675882" cy="20845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70EF0D-1412-724A-F6F3-6BDF2C0E80C8}"/>
              </a:ext>
            </a:extLst>
          </p:cNvPr>
          <p:cNvSpPr txBox="1"/>
          <p:nvPr/>
        </p:nvSpPr>
        <p:spPr>
          <a:xfrm>
            <a:off x="7858221" y="5929358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Figure </a:t>
            </a:r>
            <a:r>
              <a:rPr lang="tr-TR" sz="1600" i="1" dirty="0"/>
              <a:t>8:</a:t>
            </a:r>
            <a:r>
              <a:rPr lang="en-US" sz="1600" i="1" dirty="0"/>
              <a:t> </a:t>
            </a:r>
            <a:r>
              <a:rPr lang="tr-TR" sz="1600" i="1" dirty="0"/>
              <a:t>X3D architecture </a:t>
            </a:r>
            <a:r>
              <a:rPr lang="tr-TR" sz="1600" dirty="0"/>
              <a:t>[1]</a:t>
            </a:r>
          </a:p>
        </p:txBody>
      </p:sp>
      <p:pic>
        <p:nvPicPr>
          <p:cNvPr id="16" name="Picture 15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F2FACADD-B8AC-2341-63D1-966CEA52D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404" y="365125"/>
            <a:ext cx="1398309" cy="5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74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0E3B2-02A3-AA42-9363-1D10EC2DD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Experiments – PreTrained SlowFast(r50)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E71C3-F631-D548-D6A2-D3B918C8F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Action Segmentation w/ TCNs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32B38-364E-6E2B-96F4-302F605C7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F4EA-7685-47DF-9138-686EEF6EA9D7}" type="slidenum">
              <a:rPr lang="tr-TR" smtClean="0"/>
              <a:t>13</a:t>
            </a:fld>
            <a:endParaRPr lang="tr-TR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D050690-3398-C00D-6859-0A0528251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20.09.2022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0A22B8B5-1E15-1490-9C93-D05249D2AE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0851329"/>
              </p:ext>
            </p:extLst>
          </p:nvPr>
        </p:nvGraphicFramePr>
        <p:xfrm>
          <a:off x="838201" y="1825624"/>
          <a:ext cx="5364635" cy="35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927">
                  <a:extLst>
                    <a:ext uri="{9D8B030D-6E8A-4147-A177-3AD203B41FA5}">
                      <a16:colId xmlns:a16="http://schemas.microsoft.com/office/drawing/2014/main" val="178068673"/>
                    </a:ext>
                  </a:extLst>
                </a:gridCol>
                <a:gridCol w="1072927">
                  <a:extLst>
                    <a:ext uri="{9D8B030D-6E8A-4147-A177-3AD203B41FA5}">
                      <a16:colId xmlns:a16="http://schemas.microsoft.com/office/drawing/2014/main" val="14461475"/>
                    </a:ext>
                  </a:extLst>
                </a:gridCol>
                <a:gridCol w="1072927">
                  <a:extLst>
                    <a:ext uri="{9D8B030D-6E8A-4147-A177-3AD203B41FA5}">
                      <a16:colId xmlns:a16="http://schemas.microsoft.com/office/drawing/2014/main" val="2662812588"/>
                    </a:ext>
                  </a:extLst>
                </a:gridCol>
                <a:gridCol w="1072927">
                  <a:extLst>
                    <a:ext uri="{9D8B030D-6E8A-4147-A177-3AD203B41FA5}">
                      <a16:colId xmlns:a16="http://schemas.microsoft.com/office/drawing/2014/main" val="203959168"/>
                    </a:ext>
                  </a:extLst>
                </a:gridCol>
                <a:gridCol w="1072927">
                  <a:extLst>
                    <a:ext uri="{9D8B030D-6E8A-4147-A177-3AD203B41FA5}">
                      <a16:colId xmlns:a16="http://schemas.microsoft.com/office/drawing/2014/main" val="694379303"/>
                    </a:ext>
                  </a:extLst>
                </a:gridCol>
              </a:tblGrid>
              <a:tr h="709065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/>
                        <a:t>Pull-ups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/>
                        <a:t>Push-up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/>
                        <a:t>Situp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/>
                        <a:t>Squat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/>
                        <a:t>Background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3915834"/>
                  </a:ext>
                </a:extLst>
              </a:tr>
              <a:tr h="563947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174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0890798"/>
                  </a:ext>
                </a:extLst>
              </a:tr>
              <a:tr h="563947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9811870"/>
                  </a:ext>
                </a:extLst>
              </a:tr>
              <a:tr h="563947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7891094"/>
                  </a:ext>
                </a:extLst>
              </a:tr>
              <a:tr h="563947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147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8543256"/>
                  </a:ext>
                </a:extLst>
              </a:tr>
              <a:tr h="563947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412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2286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757EFDF-9DC2-EBD3-CAD4-52CB02F60268}"/>
              </a:ext>
            </a:extLst>
          </p:cNvPr>
          <p:cNvSpPr txBox="1"/>
          <p:nvPr/>
        </p:nvSpPr>
        <p:spPr>
          <a:xfrm>
            <a:off x="2248488" y="5470506"/>
            <a:ext cx="2544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i="1" dirty="0"/>
              <a:t>Table</a:t>
            </a:r>
            <a:r>
              <a:rPr lang="en-US" sz="1600" i="1" dirty="0"/>
              <a:t> </a:t>
            </a:r>
            <a:r>
              <a:rPr lang="tr-TR" sz="1600" i="1" dirty="0"/>
              <a:t>2:</a:t>
            </a:r>
            <a:r>
              <a:rPr lang="en-US" sz="1600" i="1" dirty="0"/>
              <a:t> </a:t>
            </a:r>
            <a:r>
              <a:rPr lang="tr-TR" sz="1600" i="1" dirty="0"/>
              <a:t>SlowFast 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837F22-037A-60C6-94F1-B83FCE26EFFB}"/>
              </a:ext>
            </a:extLst>
          </p:cNvPr>
          <p:cNvSpPr txBox="1"/>
          <p:nvPr/>
        </p:nvSpPr>
        <p:spPr>
          <a:xfrm>
            <a:off x="6966798" y="1686914"/>
            <a:ext cx="43269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Image size: 		256x256</a:t>
            </a:r>
          </a:p>
          <a:p>
            <a:r>
              <a:rPr lang="tr-TR" sz="2400" dirty="0"/>
              <a:t>Sampling rate: 	5 fps</a:t>
            </a:r>
          </a:p>
          <a:p>
            <a:r>
              <a:rPr lang="tr-TR" sz="2400" dirty="0"/>
              <a:t>Number of frames: 	32</a:t>
            </a:r>
          </a:p>
          <a:p>
            <a:r>
              <a:rPr lang="tr-TR" sz="2400" dirty="0"/>
              <a:t>Number of params:	32.9M</a:t>
            </a:r>
          </a:p>
          <a:p>
            <a:endParaRPr lang="tr-TR" sz="2400" dirty="0"/>
          </a:p>
          <a:p>
            <a:r>
              <a:rPr lang="tr-TR" sz="2400" dirty="0"/>
              <a:t>VALIDATION ACC:	89.32%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70EF0D-1412-724A-F6F3-6BDF2C0E80C8}"/>
              </a:ext>
            </a:extLst>
          </p:cNvPr>
          <p:cNvSpPr txBox="1"/>
          <p:nvPr/>
        </p:nvSpPr>
        <p:spPr>
          <a:xfrm>
            <a:off x="7683625" y="5948212"/>
            <a:ext cx="313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Figure </a:t>
            </a:r>
            <a:r>
              <a:rPr lang="tr-TR" sz="1600" i="1" dirty="0"/>
              <a:t>9:</a:t>
            </a:r>
            <a:r>
              <a:rPr lang="en-US" sz="1600" i="1" dirty="0"/>
              <a:t> </a:t>
            </a:r>
            <a:r>
              <a:rPr lang="tr-TR" sz="1600" i="1" dirty="0"/>
              <a:t>SlowFast architecture </a:t>
            </a:r>
            <a:r>
              <a:rPr lang="tr-TR" sz="1600" dirty="0"/>
              <a:t>[2]</a:t>
            </a:r>
          </a:p>
        </p:txBody>
      </p:sp>
      <p:pic>
        <p:nvPicPr>
          <p:cNvPr id="16" name="Picture 15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F2FACADD-B8AC-2341-63D1-966CEA52D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404" y="365125"/>
            <a:ext cx="1398309" cy="5626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CDEB96-F622-1F67-2094-5773B2462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554" y="3966957"/>
            <a:ext cx="4000682" cy="201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46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0E3B2-02A3-AA42-9363-1D10EC2DD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Experiments – Our Base Model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E71C3-F631-D548-D6A2-D3B918C8F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Action Segmentation w/ TCNs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32B38-364E-6E2B-96F4-302F605C7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F4EA-7685-47DF-9138-686EEF6EA9D7}" type="slidenum">
              <a:rPr lang="tr-TR" smtClean="0"/>
              <a:t>14</a:t>
            </a:fld>
            <a:endParaRPr lang="tr-TR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D050690-3398-C00D-6859-0A0528251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20.09.2022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0A22B8B5-1E15-1490-9C93-D05249D2AE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3791318"/>
              </p:ext>
            </p:extLst>
          </p:nvPr>
        </p:nvGraphicFramePr>
        <p:xfrm>
          <a:off x="838201" y="1825624"/>
          <a:ext cx="5364635" cy="35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927">
                  <a:extLst>
                    <a:ext uri="{9D8B030D-6E8A-4147-A177-3AD203B41FA5}">
                      <a16:colId xmlns:a16="http://schemas.microsoft.com/office/drawing/2014/main" val="178068673"/>
                    </a:ext>
                  </a:extLst>
                </a:gridCol>
                <a:gridCol w="1072927">
                  <a:extLst>
                    <a:ext uri="{9D8B030D-6E8A-4147-A177-3AD203B41FA5}">
                      <a16:colId xmlns:a16="http://schemas.microsoft.com/office/drawing/2014/main" val="14461475"/>
                    </a:ext>
                  </a:extLst>
                </a:gridCol>
                <a:gridCol w="1072927">
                  <a:extLst>
                    <a:ext uri="{9D8B030D-6E8A-4147-A177-3AD203B41FA5}">
                      <a16:colId xmlns:a16="http://schemas.microsoft.com/office/drawing/2014/main" val="2662812588"/>
                    </a:ext>
                  </a:extLst>
                </a:gridCol>
                <a:gridCol w="1072927">
                  <a:extLst>
                    <a:ext uri="{9D8B030D-6E8A-4147-A177-3AD203B41FA5}">
                      <a16:colId xmlns:a16="http://schemas.microsoft.com/office/drawing/2014/main" val="203959168"/>
                    </a:ext>
                  </a:extLst>
                </a:gridCol>
                <a:gridCol w="1072927">
                  <a:extLst>
                    <a:ext uri="{9D8B030D-6E8A-4147-A177-3AD203B41FA5}">
                      <a16:colId xmlns:a16="http://schemas.microsoft.com/office/drawing/2014/main" val="694379303"/>
                    </a:ext>
                  </a:extLst>
                </a:gridCol>
              </a:tblGrid>
              <a:tr h="709065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/>
                        <a:t>Pull-ups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/>
                        <a:t>Push-up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/>
                        <a:t>Situp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/>
                        <a:t>Squat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/>
                        <a:t>Background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3915834"/>
                  </a:ext>
                </a:extLst>
              </a:tr>
              <a:tr h="563947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374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0890798"/>
                  </a:ext>
                </a:extLst>
              </a:tr>
              <a:tr h="563947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131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9811870"/>
                  </a:ext>
                </a:extLst>
              </a:tr>
              <a:tr h="563947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167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7891094"/>
                  </a:ext>
                </a:extLst>
              </a:tr>
              <a:tr h="563947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336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8543256"/>
                  </a:ext>
                </a:extLst>
              </a:tr>
              <a:tr h="563947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121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135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2286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757EFDF-9DC2-EBD3-CAD4-52CB02F60268}"/>
              </a:ext>
            </a:extLst>
          </p:cNvPr>
          <p:cNvSpPr txBox="1"/>
          <p:nvPr/>
        </p:nvSpPr>
        <p:spPr>
          <a:xfrm>
            <a:off x="2248488" y="5470506"/>
            <a:ext cx="2544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i="1" dirty="0"/>
              <a:t>Table 3:</a:t>
            </a:r>
            <a:r>
              <a:rPr lang="en-US" sz="1600" i="1" dirty="0"/>
              <a:t> </a:t>
            </a:r>
            <a:r>
              <a:rPr lang="tr-TR" sz="1600" i="1" dirty="0"/>
              <a:t>Our 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837F22-037A-60C6-94F1-B83FCE26EFFB}"/>
              </a:ext>
            </a:extLst>
          </p:cNvPr>
          <p:cNvSpPr txBox="1"/>
          <p:nvPr/>
        </p:nvSpPr>
        <p:spPr>
          <a:xfrm>
            <a:off x="6966798" y="1686914"/>
            <a:ext cx="48489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Image size: 		256x256</a:t>
            </a:r>
          </a:p>
          <a:p>
            <a:r>
              <a:rPr lang="tr-TR" sz="2400" dirty="0"/>
              <a:t>Sampling rate: 	5 fps</a:t>
            </a:r>
          </a:p>
          <a:p>
            <a:r>
              <a:rPr lang="tr-TR" sz="2400" dirty="0"/>
              <a:t>Number of frames: 	16</a:t>
            </a:r>
          </a:p>
          <a:p>
            <a:r>
              <a:rPr lang="tr-TR" sz="2400" dirty="0"/>
              <a:t>Number of params:	760K</a:t>
            </a:r>
          </a:p>
          <a:p>
            <a:endParaRPr lang="tr-TR" sz="2400" dirty="0"/>
          </a:p>
          <a:p>
            <a:r>
              <a:rPr lang="tr-TR" sz="2400" dirty="0"/>
              <a:t>VALIDATION ACC:	63.80%</a:t>
            </a:r>
          </a:p>
          <a:p>
            <a:endParaRPr lang="tr-TR" sz="2400" dirty="0"/>
          </a:p>
          <a:p>
            <a:pPr marL="342900" indent="-342900">
              <a:buFontTx/>
              <a:buChar char="-"/>
            </a:pPr>
            <a:r>
              <a:rPr lang="tr-TR" sz="2400" i="1" dirty="0"/>
              <a:t>Val. Acc. was around 57% before data augmentation</a:t>
            </a:r>
          </a:p>
          <a:p>
            <a:pPr marL="342900" indent="-342900">
              <a:buFontTx/>
              <a:buChar char="-"/>
            </a:pPr>
            <a:r>
              <a:rPr lang="tr-TR" sz="2400" i="1" dirty="0"/>
              <a:t>Clamped ai8x layers and ai8x normalization</a:t>
            </a:r>
          </a:p>
          <a:p>
            <a:pPr marL="342900" indent="-342900">
              <a:buFontTx/>
              <a:buChar char="-"/>
            </a:pPr>
            <a:r>
              <a:rPr lang="tr-TR" sz="2400" i="1" dirty="0"/>
              <a:t>Can overfit as much as 99%</a:t>
            </a:r>
          </a:p>
        </p:txBody>
      </p:sp>
      <p:pic>
        <p:nvPicPr>
          <p:cNvPr id="16" name="Picture 15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F2FACADD-B8AC-2341-63D1-966CEA52D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404" y="365125"/>
            <a:ext cx="1398309" cy="5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79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0E3B2-02A3-AA42-9363-1D10EC2DD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Experiments –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12DEC-5EE4-352D-F69B-C4B1AAFD3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tr-TR" dirty="0"/>
              <a:t>Learning rate and scheduling</a:t>
            </a:r>
          </a:p>
          <a:p>
            <a:pPr>
              <a:buFontTx/>
              <a:buChar char="-"/>
            </a:pPr>
            <a:r>
              <a:rPr lang="tr-TR" dirty="0"/>
              <a:t>Weight decay</a:t>
            </a:r>
          </a:p>
          <a:p>
            <a:pPr>
              <a:buFontTx/>
              <a:buChar char="-"/>
            </a:pPr>
            <a:r>
              <a:rPr lang="tr-TR" dirty="0"/>
              <a:t>Class weights</a:t>
            </a:r>
          </a:p>
          <a:p>
            <a:pPr>
              <a:buFontTx/>
              <a:buChar char="-"/>
            </a:pPr>
            <a:r>
              <a:rPr lang="tr-TR" dirty="0"/>
              <a:t>Number of frames</a:t>
            </a:r>
          </a:p>
          <a:p>
            <a:pPr>
              <a:buFontTx/>
              <a:buChar char="-"/>
            </a:pPr>
            <a:r>
              <a:rPr lang="tr-TR" dirty="0"/>
              <a:t>Number of filters, kernel size (?)</a:t>
            </a:r>
          </a:p>
          <a:p>
            <a:pPr>
              <a:buFontTx/>
              <a:buChar char="-"/>
            </a:pPr>
            <a:r>
              <a:rPr lang="tr-TR" dirty="0"/>
              <a:t>Epochs</a:t>
            </a:r>
          </a:p>
          <a:p>
            <a:pPr>
              <a:buFontTx/>
              <a:buChar char="-"/>
            </a:pPr>
            <a:endParaRPr lang="tr-T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E71C3-F631-D548-D6A2-D3B918C8F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Action Segmentation w/ TCNs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32B38-364E-6E2B-96F4-302F605C7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F4EA-7685-47DF-9138-686EEF6EA9D7}" type="slidenum">
              <a:rPr lang="tr-TR" smtClean="0"/>
              <a:t>15</a:t>
            </a:fld>
            <a:endParaRPr lang="tr-TR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D050690-3398-C00D-6859-0A0528251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20.09.2022</a:t>
            </a:r>
          </a:p>
        </p:txBody>
      </p:sp>
      <p:pic>
        <p:nvPicPr>
          <p:cNvPr id="4" name="Picture 3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7D9224E8-6BC7-62B6-9C77-327A7B336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404" y="365125"/>
            <a:ext cx="1398309" cy="5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83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A771-0849-E1EB-7B0C-E712AE2E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400" dirty="0"/>
              <a:t>Fails &amp; Future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132E7-7061-4828-3566-9C941BC9B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tr-TR" b="1" dirty="0"/>
              <a:t>Fails:</a:t>
            </a:r>
          </a:p>
          <a:p>
            <a:pPr marL="0" indent="0">
              <a:buNone/>
            </a:pPr>
            <a:r>
              <a:rPr lang="tr-TR" dirty="0"/>
              <a:t>Spending less time in the beginning</a:t>
            </a:r>
          </a:p>
          <a:p>
            <a:pPr marL="0" indent="0">
              <a:buNone/>
            </a:pPr>
            <a:r>
              <a:rPr lang="tr-TR" dirty="0"/>
              <a:t>Results are not promising yet: overfitting or high bias</a:t>
            </a:r>
          </a:p>
          <a:p>
            <a:pPr marL="0" indent="0">
              <a:buNone/>
            </a:pPr>
            <a:r>
              <a:rPr lang="tr-TR" dirty="0"/>
              <a:t>Failing at prediction classes 2&amp;3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b="1" dirty="0"/>
              <a:t>Future work:</a:t>
            </a:r>
          </a:p>
          <a:p>
            <a:pPr marL="0" indent="0">
              <a:buNone/>
            </a:pPr>
            <a:r>
              <a:rPr lang="tr-TR" dirty="0"/>
              <a:t>Adding dropout</a:t>
            </a:r>
          </a:p>
          <a:p>
            <a:pPr marL="0" indent="0">
              <a:buNone/>
            </a:pPr>
            <a:r>
              <a:rPr lang="tr-TR" dirty="0"/>
              <a:t>Adding layers</a:t>
            </a:r>
          </a:p>
          <a:p>
            <a:pPr marL="0" indent="0">
              <a:buNone/>
            </a:pPr>
            <a:r>
              <a:rPr lang="tr-TR" dirty="0"/>
              <a:t>Different TCN models (e.g. MS-TCN)</a:t>
            </a:r>
          </a:p>
          <a:p>
            <a:pPr marL="0" indent="0">
              <a:buNone/>
            </a:pPr>
            <a:r>
              <a:rPr lang="tr-TR" dirty="0"/>
              <a:t>Real-world demonstration (targeting above 70%)</a:t>
            </a: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5C913-5738-85BE-0C76-6BB1CDB82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Action Segmentation w/ TCNs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6D2403-A380-F91C-29E3-03180BC93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F4EA-7685-47DF-9138-686EEF6EA9D7}" type="slidenum">
              <a:rPr lang="tr-TR" smtClean="0"/>
              <a:t>16</a:t>
            </a:fld>
            <a:endParaRPr lang="tr-TR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EE49168-C85E-6BC2-694D-389464ADF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20.09.2022</a:t>
            </a:r>
          </a:p>
        </p:txBody>
      </p:sp>
      <p:pic>
        <p:nvPicPr>
          <p:cNvPr id="4" name="Picture 3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FE8C52B-53EA-DDEB-9F85-A26E3A18F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404" y="365125"/>
            <a:ext cx="1398309" cy="5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93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6BD68-1D88-F7EC-3447-B0D53B76F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E0A25-CF1F-C0C2-4CF2-32FD8F1DA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262626"/>
                </a:solidFill>
                <a:effectLst/>
              </a:rPr>
              <a:t>[1] </a:t>
            </a:r>
            <a:r>
              <a:rPr lang="tr-TR" b="0" i="0" dirty="0">
                <a:solidFill>
                  <a:srgbClr val="262626"/>
                </a:solidFill>
                <a:effectLst/>
              </a:rPr>
              <a:t>Feichtenhofer, </a:t>
            </a:r>
            <a:r>
              <a:rPr lang="en-US" b="0" i="0" dirty="0">
                <a:solidFill>
                  <a:srgbClr val="262626"/>
                </a:solidFill>
                <a:effectLst/>
              </a:rPr>
              <a:t>Christoph, </a:t>
            </a:r>
            <a:r>
              <a:rPr lang="tr-TR" b="0" i="0" dirty="0">
                <a:solidFill>
                  <a:srgbClr val="262626"/>
                </a:solidFill>
                <a:effectLst/>
              </a:rPr>
              <a:t>«</a:t>
            </a:r>
            <a:r>
              <a:rPr lang="en-US" b="0" i="0" dirty="0">
                <a:solidFill>
                  <a:srgbClr val="262626"/>
                </a:solidFill>
                <a:effectLst/>
              </a:rPr>
              <a:t>X3D: Expanding Architectures for Efficient Video Recognition.</a:t>
            </a:r>
            <a:r>
              <a:rPr lang="tr-TR" dirty="0">
                <a:solidFill>
                  <a:srgbClr val="262626"/>
                </a:solidFill>
              </a:rPr>
              <a:t>»</a:t>
            </a:r>
            <a:r>
              <a:rPr lang="en-US" b="0" i="0" dirty="0">
                <a:solidFill>
                  <a:srgbClr val="262626"/>
                </a:solidFill>
                <a:effectLst/>
              </a:rPr>
              <a:t> </a:t>
            </a:r>
            <a:r>
              <a:rPr lang="en-US" b="0" i="0" dirty="0">
                <a:solidFill>
                  <a:srgbClr val="262626"/>
                </a:solidFill>
                <a:effectLst/>
                <a:hlinkClick r:id="rId2"/>
              </a:rPr>
              <a:t>https://arxiv.org/abs/2004.04730</a:t>
            </a:r>
            <a:endParaRPr lang="tr-TR" b="0" i="0" dirty="0">
              <a:solidFill>
                <a:srgbClr val="262626"/>
              </a:solidFill>
              <a:effectLst/>
            </a:endParaRPr>
          </a:p>
          <a:p>
            <a:pPr marL="0" indent="0">
              <a:buNone/>
            </a:pPr>
            <a:r>
              <a:rPr lang="tr-TR" b="0" i="0" dirty="0">
                <a:solidFill>
                  <a:srgbClr val="262626"/>
                </a:solidFill>
                <a:effectLst/>
              </a:rPr>
              <a:t>[2] Feichtenhofer, Christoph et. al, «SlowFast Networks for Video Recognition» </a:t>
            </a:r>
            <a:r>
              <a:rPr lang="tr-TR" b="0" i="0" dirty="0">
                <a:solidFill>
                  <a:srgbClr val="262626"/>
                </a:solidFill>
                <a:effectLst/>
                <a:hlinkClick r:id="rId3"/>
              </a:rPr>
              <a:t>https://arxiv.org/pdf/1812.03982.pdf</a:t>
            </a:r>
            <a:endParaRPr lang="tr-TR" b="0" i="0" dirty="0">
              <a:solidFill>
                <a:srgbClr val="262626"/>
              </a:solidFill>
              <a:effectLst/>
            </a:endParaRPr>
          </a:p>
          <a:p>
            <a:pPr marL="0" indent="0">
              <a:buNone/>
            </a:pPr>
            <a:r>
              <a:rPr lang="tr-TR" dirty="0">
                <a:solidFill>
                  <a:srgbClr val="262626"/>
                </a:solidFill>
              </a:rPr>
              <a:t>[3] Carreira, Joao and Zisserman, Andrew «</a:t>
            </a:r>
            <a:r>
              <a:rPr lang="en-US" dirty="0">
                <a:solidFill>
                  <a:srgbClr val="262626"/>
                </a:solidFill>
              </a:rPr>
              <a:t>Quo Vadis, Action Recognition? A New Model and the Kinetics Dataset</a:t>
            </a:r>
            <a:r>
              <a:rPr lang="tr-TR" dirty="0">
                <a:solidFill>
                  <a:srgbClr val="262626"/>
                </a:solidFill>
              </a:rPr>
              <a:t>» </a:t>
            </a:r>
            <a:r>
              <a:rPr lang="tr-TR" dirty="0">
                <a:solidFill>
                  <a:srgbClr val="262626"/>
                </a:solidFill>
                <a:hlinkClick r:id="rId4"/>
              </a:rPr>
              <a:t>https://arxiv.org/abs/1705.07750</a:t>
            </a:r>
            <a:endParaRPr lang="tr-TR" dirty="0">
              <a:solidFill>
                <a:srgbClr val="262626"/>
              </a:solidFill>
            </a:endParaRPr>
          </a:p>
          <a:p>
            <a:pPr marL="0" indent="0">
              <a:buNone/>
            </a:pPr>
            <a:r>
              <a:rPr lang="tr-TR" dirty="0">
                <a:solidFill>
                  <a:srgbClr val="262626"/>
                </a:solidFill>
              </a:rPr>
              <a:t>[4]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Kay, Will, et al.</a:t>
            </a:r>
            <a:r>
              <a:rPr lang="tr-TR" b="0" i="0" dirty="0">
                <a:solidFill>
                  <a:srgbClr val="222222"/>
                </a:solidFill>
                <a:effectLst/>
              </a:rPr>
              <a:t> «</a:t>
            </a:r>
            <a:r>
              <a:rPr lang="en-US" b="0" i="1" dirty="0">
                <a:solidFill>
                  <a:srgbClr val="222222"/>
                </a:solidFill>
                <a:effectLst/>
              </a:rPr>
              <a:t>The Kinetics Human Action Video Dataset</a:t>
            </a:r>
            <a:r>
              <a:rPr lang="tr-TR" b="0" i="1" dirty="0">
                <a:solidFill>
                  <a:srgbClr val="222222"/>
                </a:solidFill>
                <a:effectLst/>
              </a:rPr>
              <a:t>»</a:t>
            </a:r>
            <a:r>
              <a:rPr lang="en-US" b="0" i="0" dirty="0">
                <a:solidFill>
                  <a:srgbClr val="222222"/>
                </a:solidFill>
                <a:effectLst/>
              </a:rPr>
              <a:t>.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arXiv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19 May 2017.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arXiv.org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b="0" i="0" dirty="0">
                <a:solidFill>
                  <a:srgbClr val="222222"/>
                </a:solidFill>
                <a:effectLst/>
                <a:hlinkClick r:id="rId5"/>
              </a:rPr>
              <a:t>https://doi.org/10.48550/arXiv.1705.06950</a:t>
            </a:r>
            <a:endParaRPr lang="tr-TR" dirty="0">
              <a:solidFill>
                <a:srgbClr val="222222"/>
              </a:solidFill>
            </a:endParaRPr>
          </a:p>
          <a:p>
            <a:pPr marL="0" indent="0">
              <a:buNone/>
            </a:pPr>
            <a:r>
              <a:rPr lang="tr-TR" dirty="0">
                <a:solidFill>
                  <a:srgbClr val="222222"/>
                </a:solidFill>
              </a:rPr>
              <a:t>[5] </a:t>
            </a:r>
            <a:r>
              <a:rPr lang="tr-TR" b="0" i="0" dirty="0">
                <a:solidFill>
                  <a:srgbClr val="222222"/>
                </a:solidFill>
                <a:effectLst/>
                <a:latin typeface="AvenirNextLTPro"/>
              </a:rPr>
              <a:t>Farha, Yazan Abu, and Juergen Gall. «</a:t>
            </a:r>
            <a:r>
              <a:rPr lang="tr-TR" b="0" i="1" dirty="0">
                <a:solidFill>
                  <a:srgbClr val="222222"/>
                </a:solidFill>
                <a:effectLst/>
                <a:latin typeface="AvenirNextLTPro"/>
              </a:rPr>
              <a:t>MS-TCN: Multi-Stage Temporal Convolutional Network for Action Segmentation»</a:t>
            </a:r>
            <a:r>
              <a:rPr lang="tr-TR" b="0" i="0" dirty="0">
                <a:solidFill>
                  <a:srgbClr val="222222"/>
                </a:solidFill>
                <a:effectLst/>
                <a:latin typeface="AvenirNextLTPro"/>
              </a:rPr>
              <a:t>. arXiv, 2 Apr. 2019. </a:t>
            </a:r>
            <a:r>
              <a:rPr lang="tr-TR" b="0" i="1" dirty="0">
                <a:solidFill>
                  <a:srgbClr val="222222"/>
                </a:solidFill>
                <a:effectLst/>
                <a:latin typeface="AvenirNextLTPro"/>
              </a:rPr>
              <a:t>arXiv.org</a:t>
            </a:r>
            <a:r>
              <a:rPr lang="tr-TR" b="0" i="0" dirty="0">
                <a:solidFill>
                  <a:srgbClr val="222222"/>
                </a:solidFill>
                <a:effectLst/>
                <a:latin typeface="AvenirNextLTPro"/>
              </a:rPr>
              <a:t>, </a:t>
            </a:r>
            <a:r>
              <a:rPr lang="tr-TR" b="0" i="0" dirty="0">
                <a:solidFill>
                  <a:srgbClr val="222222"/>
                </a:solidFill>
                <a:effectLst/>
                <a:latin typeface="AvenirNextLTPro"/>
                <a:hlinkClick r:id="rId6"/>
              </a:rPr>
              <a:t>https://doi.org/10.48550/arXiv.1903.01945</a:t>
            </a:r>
            <a:r>
              <a:rPr lang="tr-TR" b="0" i="0" dirty="0">
                <a:solidFill>
                  <a:srgbClr val="222222"/>
                </a:solidFill>
                <a:effectLst/>
                <a:latin typeface="AvenirNextLTPro"/>
              </a:rPr>
              <a:t> </a:t>
            </a:r>
            <a:endParaRPr lang="tr-TR" dirty="0">
              <a:solidFill>
                <a:srgbClr val="262626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2EE54-B89F-D491-2997-35FA51281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20.09.2022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88175-8034-B02C-D3F9-EB23B62BD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Action Segmentation w/ TCNs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8D9FA-C424-D53C-60F1-671248A11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F4EA-7685-47DF-9138-686EEF6EA9D7}" type="slidenum">
              <a:rPr lang="tr-TR" smtClean="0"/>
              <a:t>17</a:t>
            </a:fld>
            <a:endParaRPr lang="tr-TR"/>
          </a:p>
        </p:txBody>
      </p:sp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EBB023A-B9BF-C32E-E390-B2ABE267C5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404" y="365125"/>
            <a:ext cx="1398309" cy="5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5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C6B11-00D7-C3F6-953E-76BBDE21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F2541-22A1-7185-EE79-0107FF983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tr-TR" sz="3200" dirty="0"/>
              <a:t>  Problem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tr-TR" sz="3200" dirty="0"/>
              <a:t>  Literature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tr-TR" sz="3200" dirty="0"/>
              <a:t>  Approach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tr-TR" sz="3200" dirty="0"/>
              <a:t>  Progress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tr-TR" sz="3200" dirty="0"/>
              <a:t>  Experiments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tr-TR" sz="3200" dirty="0"/>
              <a:t>  Fails &amp; Future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tr-TR" sz="3200" dirty="0"/>
              <a:t>  References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47E88-74E6-0B38-9F8F-97408A8FF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20.09.2022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25B39-D4D2-20BC-7ECC-1B2D478D1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Action Segmentation w/ TCNs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585EB-EFD9-6BDB-2683-C7F120C16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F4EA-7685-47DF-9138-686EEF6EA9D7}" type="slidenum">
              <a:rPr lang="tr-TR" smtClean="0"/>
              <a:t>2</a:t>
            </a:fld>
            <a:endParaRPr lang="tr-TR"/>
          </a:p>
        </p:txBody>
      </p:sp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3EBAE380-9D79-BEB7-D291-12D53AB9A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404" y="365125"/>
            <a:ext cx="1398309" cy="5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45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ECE87-4604-4514-ADF9-281BD23D2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Problem -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8509A-C680-4C04-97D1-F063623A8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727" y="1513722"/>
            <a:ext cx="6382732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tr-TR" sz="2400" b="1" dirty="0"/>
              <a:t>Task: </a:t>
            </a:r>
            <a:r>
              <a:rPr lang="tr-TR" sz="2400" dirty="0"/>
              <a:t>Action segmentation + Edge-AI</a:t>
            </a:r>
            <a:endParaRPr lang="tr-TR" sz="2400" b="1" dirty="0"/>
          </a:p>
          <a:p>
            <a:pPr marL="0" indent="0">
              <a:buNone/>
            </a:pPr>
            <a:endParaRPr lang="tr-TR" sz="2400" b="1" dirty="0"/>
          </a:p>
          <a:p>
            <a:pPr marL="0" indent="0">
              <a:buNone/>
            </a:pPr>
            <a:r>
              <a:rPr lang="tr-TR" sz="2400" b="1" dirty="0"/>
              <a:t>Kinetics Dataset </a:t>
            </a:r>
            <a:r>
              <a:rPr lang="tr-TR" sz="2400" dirty="0"/>
              <a:t>(Kay et.al., 2017)[4]</a:t>
            </a:r>
          </a:p>
          <a:p>
            <a:pPr>
              <a:buFontTx/>
              <a:buChar char="-"/>
            </a:pPr>
            <a:r>
              <a:rPr lang="tr-TR" sz="2400" dirty="0"/>
              <a:t>YouTube videos labelled with 400/600/700 classes</a:t>
            </a:r>
          </a:p>
          <a:p>
            <a:pPr>
              <a:buFontTx/>
              <a:buChar char="-"/>
            </a:pPr>
            <a:r>
              <a:rPr lang="tr-TR" sz="2400" dirty="0"/>
              <a:t>Challenging content, inconsistencies</a:t>
            </a:r>
          </a:p>
          <a:p>
            <a:pPr marL="0" indent="0">
              <a:buNone/>
            </a:pPr>
            <a:endParaRPr lang="tr-TR" sz="2400" dirty="0"/>
          </a:p>
          <a:p>
            <a:pPr marL="0" indent="0">
              <a:buNone/>
            </a:pPr>
            <a:r>
              <a:rPr lang="tr-TR" sz="2400" b="1" dirty="0"/>
              <a:t>We ...</a:t>
            </a:r>
          </a:p>
          <a:p>
            <a:pPr>
              <a:buFontTx/>
              <a:buChar char="-"/>
            </a:pPr>
            <a:r>
              <a:rPr lang="tr-TR" sz="2400" dirty="0"/>
              <a:t>Selected 4 classes (squat, pushup, pullup, situp) and some negative samples</a:t>
            </a:r>
          </a:p>
          <a:p>
            <a:pPr>
              <a:buFontTx/>
              <a:buChar char="-"/>
            </a:pPr>
            <a:r>
              <a:rPr lang="tr-TR" sz="2400" dirty="0"/>
              <a:t>Targeting FTHR board for real-time demonstration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89BE0-5ED8-445B-8C7E-D973FF5064A8}"/>
              </a:ext>
            </a:extLst>
          </p:cNvPr>
          <p:cNvSpPr txBox="1"/>
          <p:nvPr/>
        </p:nvSpPr>
        <p:spPr>
          <a:xfrm>
            <a:off x="1772239" y="36010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25142-CAC2-4F1B-B2D2-B12DD64B02AD}"/>
              </a:ext>
            </a:extLst>
          </p:cNvPr>
          <p:cNvSpPr txBox="1"/>
          <p:nvPr/>
        </p:nvSpPr>
        <p:spPr>
          <a:xfrm>
            <a:off x="7978267" y="5865060"/>
            <a:ext cx="3569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Figure 1</a:t>
            </a:r>
            <a:r>
              <a:rPr lang="tr-TR" sz="1600" i="1" dirty="0"/>
              <a:t>:</a:t>
            </a:r>
            <a:r>
              <a:rPr lang="en-US" sz="1600" i="1" dirty="0"/>
              <a:t> </a:t>
            </a:r>
            <a:r>
              <a:rPr lang="tr-TR" sz="1600" i="1" dirty="0"/>
              <a:t>Samples from target classes </a:t>
            </a:r>
            <a:r>
              <a:rPr lang="tr-TR" sz="1600" dirty="0"/>
              <a:t>[4]</a:t>
            </a:r>
            <a:endParaRPr lang="tr-TR" sz="1600" i="1" dirty="0"/>
          </a:p>
        </p:txBody>
      </p:sp>
      <p:pic>
        <p:nvPicPr>
          <p:cNvPr id="9" name="Picture 8" descr="A group of people in a gym&#10;&#10;Description automatically generated with medium confidence">
            <a:extLst>
              <a:ext uri="{FF2B5EF4-FFF2-40B4-BE49-F238E27FC236}">
                <a16:creationId xmlns:a16="http://schemas.microsoft.com/office/drawing/2014/main" id="{CC0F9B3A-0079-0D05-AB45-8D801CAAB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006" y="3689391"/>
            <a:ext cx="2073307" cy="2073307"/>
          </a:xfrm>
          <a:prstGeom prst="rect">
            <a:avLst/>
          </a:prstGeom>
        </p:spPr>
      </p:pic>
      <p:pic>
        <p:nvPicPr>
          <p:cNvPr id="12" name="Picture 11" descr="A person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D3B1DD50-F689-C05B-2BF7-7FF6DECF0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405" y="3689391"/>
            <a:ext cx="2073308" cy="2073308"/>
          </a:xfrm>
          <a:prstGeom prst="rect">
            <a:avLst/>
          </a:prstGeom>
        </p:spPr>
      </p:pic>
      <p:pic>
        <p:nvPicPr>
          <p:cNvPr id="14" name="Picture 13" descr="A picture containing indoor, pink&#10;&#10;Description automatically generated">
            <a:extLst>
              <a:ext uri="{FF2B5EF4-FFF2-40B4-BE49-F238E27FC236}">
                <a16:creationId xmlns:a16="http://schemas.microsoft.com/office/drawing/2014/main" id="{E76AE424-CB11-22F4-D132-E823B0954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005" y="1355692"/>
            <a:ext cx="2073308" cy="2073308"/>
          </a:xfrm>
          <a:prstGeom prst="rect">
            <a:avLst/>
          </a:prstGeom>
        </p:spPr>
      </p:pic>
      <p:pic>
        <p:nvPicPr>
          <p:cNvPr id="16" name="Picture 15" descr="A picture containing indoor, sport, boxing, exercise device&#10;&#10;Description automatically generated">
            <a:extLst>
              <a:ext uri="{FF2B5EF4-FFF2-40B4-BE49-F238E27FC236}">
                <a16:creationId xmlns:a16="http://schemas.microsoft.com/office/drawing/2014/main" id="{EB52E237-A4C2-662B-392E-5FDB598B8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405" y="1355692"/>
            <a:ext cx="2073308" cy="2073308"/>
          </a:xfrm>
          <a:prstGeom prst="rect">
            <a:avLst/>
          </a:prstGeom>
        </p:spPr>
      </p:pic>
      <p:pic>
        <p:nvPicPr>
          <p:cNvPr id="5" name="Picture 4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C3E69E02-A3E0-7DD0-AE05-BF91F8F79A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404" y="365125"/>
            <a:ext cx="1398309" cy="56260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7C384-8FB0-7FC2-57B1-DC412E629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Action Segmentation w/ TCNs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C78D7D-2FF7-1FC0-38AE-01EC0374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F4EA-7685-47DF-9138-686EEF6EA9D7}" type="slidenum">
              <a:rPr lang="tr-TR" smtClean="0"/>
              <a:t>3</a:t>
            </a:fld>
            <a:endParaRPr lang="tr-TR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196A4F8-0E87-AD04-0695-33A0AC46F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20.09.2022</a:t>
            </a:r>
          </a:p>
        </p:txBody>
      </p:sp>
    </p:spTree>
    <p:extLst>
      <p:ext uri="{BB962C8B-B14F-4D97-AF65-F5344CB8AC3E}">
        <p14:creationId xmlns:p14="http://schemas.microsoft.com/office/powerpoint/2010/main" val="3760057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DC5EC-4BD0-7337-F8EF-3274613E8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Problem - Dataset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DE7D232D-9C14-A914-2499-DF8EB6848D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5252228"/>
              </p:ext>
            </p:extLst>
          </p:nvPr>
        </p:nvGraphicFramePr>
        <p:xfrm>
          <a:off x="612742" y="1575642"/>
          <a:ext cx="6938128" cy="4110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BA03A-A137-D754-287C-FEB5DF602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20.09.2022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A1512-AF56-ACDC-2A4F-BB78DA3CB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Action Segmentation w/ TCNs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9BA75-3750-844B-AF23-A9759461C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F4EA-7685-47DF-9138-686EEF6EA9D7}" type="slidenum">
              <a:rPr lang="tr-TR" smtClean="0"/>
              <a:t>4</a:t>
            </a:fld>
            <a:endParaRPr lang="tr-T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783A1-BE13-E3F0-4E86-F301D922A8C8}"/>
              </a:ext>
            </a:extLst>
          </p:cNvPr>
          <p:cNvSpPr txBox="1"/>
          <p:nvPr/>
        </p:nvSpPr>
        <p:spPr>
          <a:xfrm>
            <a:off x="2822935" y="5697954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Figure </a:t>
            </a:r>
            <a:r>
              <a:rPr lang="tr-TR" sz="1600" i="1" dirty="0"/>
              <a:t>2:</a:t>
            </a:r>
            <a:r>
              <a:rPr lang="en-US" sz="1600" i="1" dirty="0"/>
              <a:t> </a:t>
            </a:r>
            <a:r>
              <a:rPr lang="tr-TR" sz="1600" i="1" dirty="0"/>
              <a:t>Data set distribution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0388A8-5C3B-6DDF-E186-F6E1E143D778}"/>
              </a:ext>
            </a:extLst>
          </p:cNvPr>
          <p:cNvSpPr txBox="1">
            <a:spLocks/>
          </p:cNvSpPr>
          <p:nvPr/>
        </p:nvSpPr>
        <p:spPr>
          <a:xfrm>
            <a:off x="7915176" y="1690688"/>
            <a:ext cx="357815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r-TR" sz="2400" b="1" dirty="0"/>
              <a:t>Images</a:t>
            </a:r>
          </a:p>
          <a:p>
            <a:pPr>
              <a:buFontTx/>
              <a:buChar char="-"/>
            </a:pPr>
            <a:r>
              <a:rPr lang="tr-TR" sz="2400" dirty="0"/>
              <a:t>256x256 px</a:t>
            </a:r>
          </a:p>
          <a:p>
            <a:pPr>
              <a:buFontTx/>
              <a:buChar char="-"/>
            </a:pPr>
            <a:r>
              <a:rPr lang="tr-TR" sz="2400" dirty="0"/>
              <a:t>Center cropped</a:t>
            </a:r>
          </a:p>
          <a:p>
            <a:pPr>
              <a:buFontTx/>
              <a:buChar char="-"/>
            </a:pPr>
            <a:endParaRPr lang="tr-TR" sz="2400" dirty="0"/>
          </a:p>
          <a:p>
            <a:pPr marL="0" indent="0">
              <a:buNone/>
            </a:pPr>
            <a:r>
              <a:rPr lang="tr-TR" sz="2400" b="1" dirty="0"/>
              <a:t>Videos</a:t>
            </a:r>
          </a:p>
          <a:p>
            <a:pPr>
              <a:buFontTx/>
              <a:buChar char="-"/>
            </a:pPr>
            <a:r>
              <a:rPr lang="tr-TR" sz="2400" dirty="0"/>
              <a:t>10sec@5fps -&gt; 50 frames</a:t>
            </a:r>
          </a:p>
          <a:p>
            <a:pPr>
              <a:buFontTx/>
              <a:buChar char="-"/>
            </a:pPr>
            <a:r>
              <a:rPr lang="tr-TR" sz="2400" dirty="0"/>
              <a:t>16 frames clips</a:t>
            </a:r>
          </a:p>
          <a:p>
            <a:pPr marL="0" indent="0">
              <a:buNone/>
            </a:pPr>
            <a:r>
              <a:rPr lang="tr-TR" sz="2400" i="1" dirty="0"/>
              <a:t>Data augmentation</a:t>
            </a:r>
            <a:r>
              <a:rPr lang="tr-TR" sz="2400" dirty="0"/>
              <a:t>: more than one clip out of a video sample.</a:t>
            </a:r>
          </a:p>
        </p:txBody>
      </p:sp>
      <p:pic>
        <p:nvPicPr>
          <p:cNvPr id="12" name="Picture 11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F67A649C-0AF7-8C8E-AC09-347B18BD5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404" y="365125"/>
            <a:ext cx="1398309" cy="5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44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5FD0D-D5FF-0EC5-5B80-71FEC1E37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Problem – An Example</a:t>
            </a:r>
          </a:p>
        </p:txBody>
      </p:sp>
      <p:pic>
        <p:nvPicPr>
          <p:cNvPr id="7" name="mstcn">
            <a:hlinkClick r:id="" action="ppaction://media"/>
            <a:extLst>
              <a:ext uri="{FF2B5EF4-FFF2-40B4-BE49-F238E27FC236}">
                <a16:creationId xmlns:a16="http://schemas.microsoft.com/office/drawing/2014/main" id="{1832B97D-1ECE-E451-8638-96BABB69C0B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5638" y="1825625"/>
            <a:ext cx="5802312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B9CEC-3719-423F-1254-7142359D6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20.09.2022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553DA-B018-2D77-9055-A6AFBA339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Action Segmentation w/ TCNs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01BF8-B35A-F4C5-7EEA-D6B62513F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F4EA-7685-47DF-9138-686EEF6EA9D7}" type="slidenum">
              <a:rPr lang="tr-TR" smtClean="0"/>
              <a:t>5</a:t>
            </a:fld>
            <a:endParaRPr lang="tr-T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2801A-6BBC-C3A6-EC44-AB8B9B8C9F81}"/>
              </a:ext>
            </a:extLst>
          </p:cNvPr>
          <p:cNvSpPr txBox="1"/>
          <p:nvPr/>
        </p:nvSpPr>
        <p:spPr>
          <a:xfrm>
            <a:off x="9211362" y="3708906"/>
            <a:ext cx="2544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Figure </a:t>
            </a:r>
            <a:r>
              <a:rPr lang="tr-TR" sz="1600" i="1" dirty="0"/>
              <a:t>3:</a:t>
            </a:r>
            <a:r>
              <a:rPr lang="en-US" sz="1600" i="1" dirty="0"/>
              <a:t> </a:t>
            </a:r>
            <a:r>
              <a:rPr lang="tr-TR" sz="1600" i="1" dirty="0"/>
              <a:t>Output of MS-TCN (Abu Fahra, 2019)</a:t>
            </a:r>
            <a:r>
              <a:rPr lang="tr-TR" sz="1600" dirty="0"/>
              <a:t> [5]</a:t>
            </a:r>
            <a:endParaRPr lang="tr-TR" sz="1600" i="1" dirty="0"/>
          </a:p>
        </p:txBody>
      </p:sp>
      <p:pic>
        <p:nvPicPr>
          <p:cNvPr id="9" name="Picture 8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5B7BF9E-82AD-05F9-A802-C847D42AF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404" y="365125"/>
            <a:ext cx="1398309" cy="5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5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0E3B2-02A3-AA42-9363-1D10EC2DD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Literature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07F2F-1858-485E-918F-6554C35DC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Action Segmentation w/ TCNs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4A663-1515-396B-ABBB-B93915CE1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F4EA-7685-47DF-9138-686EEF6EA9D7}" type="slidenum">
              <a:rPr lang="tr-TR" smtClean="0"/>
              <a:t>6</a:t>
            </a:fld>
            <a:endParaRPr lang="tr-TR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81463E7-F022-D497-A834-B20961E46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20.09.2022</a:t>
            </a:r>
          </a:p>
        </p:txBody>
      </p:sp>
      <p:pic>
        <p:nvPicPr>
          <p:cNvPr id="9" name="Picture 8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C8D6A084-AC05-3133-1FA3-7FA6FE05D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404" y="365125"/>
            <a:ext cx="1398309" cy="562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5DBD7F-B601-D16B-D5DC-C907EF873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36" y="1787481"/>
            <a:ext cx="11510128" cy="35978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ACE679-EDE2-A0E5-27BB-D042259532F7}"/>
              </a:ext>
            </a:extLst>
          </p:cNvPr>
          <p:cNvSpPr txBox="1"/>
          <p:nvPr/>
        </p:nvSpPr>
        <p:spPr>
          <a:xfrm>
            <a:off x="3229858" y="5526688"/>
            <a:ext cx="5895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Figure </a:t>
            </a:r>
            <a:r>
              <a:rPr lang="tr-TR" sz="1600" i="1" dirty="0"/>
              <a:t>4:</a:t>
            </a:r>
            <a:r>
              <a:rPr lang="en-US" sz="1600" i="1" dirty="0"/>
              <a:t> </a:t>
            </a:r>
            <a:r>
              <a:rPr lang="tr-TR" sz="1600" i="1" dirty="0"/>
              <a:t>Common video processing approaches in deep learning </a:t>
            </a:r>
            <a:r>
              <a:rPr lang="tr-TR" sz="1600" dirty="0"/>
              <a:t>[3]</a:t>
            </a:r>
            <a:endParaRPr lang="tr-TR" sz="1600" i="1" dirty="0"/>
          </a:p>
        </p:txBody>
      </p:sp>
    </p:spTree>
    <p:extLst>
      <p:ext uri="{BB962C8B-B14F-4D97-AF65-F5344CB8AC3E}">
        <p14:creationId xmlns:p14="http://schemas.microsoft.com/office/powerpoint/2010/main" val="3808943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0F2D-E368-EB85-4E48-D893C6AF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Approach – Temporal Conv 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035D8-BADD-10F5-36E6-7C169B64C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0561"/>
            <a:ext cx="8768107" cy="630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b="1" dirty="0"/>
              <a:t>Main features:</a:t>
            </a:r>
            <a:r>
              <a:rPr lang="tr-TR" dirty="0"/>
              <a:t> dilational + causal + convolution</a:t>
            </a:r>
          </a:p>
          <a:p>
            <a:pPr>
              <a:buFontTx/>
              <a:buChar char="-"/>
            </a:pPr>
            <a:endParaRPr lang="tr-T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9D026-F163-5CA0-A9BF-34CF5993646C}"/>
              </a:ext>
            </a:extLst>
          </p:cNvPr>
          <p:cNvSpPr txBox="1"/>
          <p:nvPr/>
        </p:nvSpPr>
        <p:spPr>
          <a:xfrm>
            <a:off x="4823969" y="5791313"/>
            <a:ext cx="2544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Figure </a:t>
            </a:r>
            <a:r>
              <a:rPr lang="tr-TR" sz="1600" i="1" dirty="0"/>
              <a:t>5:</a:t>
            </a:r>
            <a:r>
              <a:rPr lang="en-US" sz="1600" i="1" dirty="0"/>
              <a:t> </a:t>
            </a:r>
            <a:r>
              <a:rPr lang="tr-TR" sz="1600" i="1" dirty="0"/>
              <a:t>Basic TCN structure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BB0C9-24BE-6420-B74D-6D96FCFC1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Action Segmentation w/ TCNs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7CC61F0-8C7D-388C-1CA5-A399DCE24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F4EA-7685-47DF-9138-686EEF6EA9D7}" type="slidenum">
              <a:rPr lang="tr-TR" smtClean="0"/>
              <a:t>7</a:t>
            </a:fld>
            <a:endParaRPr lang="tr-TR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B9716E1-52AC-3241-3C0E-06ECE50A5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20.09.2022</a:t>
            </a:r>
          </a:p>
        </p:txBody>
      </p:sp>
      <p:pic>
        <p:nvPicPr>
          <p:cNvPr id="5" name="Picture 4" descr="A picture containing sky, different, various, bunch&#10;&#10;Description automatically generated">
            <a:extLst>
              <a:ext uri="{FF2B5EF4-FFF2-40B4-BE49-F238E27FC236}">
                <a16:creationId xmlns:a16="http://schemas.microsoft.com/office/drawing/2014/main" id="{EDB05883-5158-4270-1826-CAFA694FC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0" y="2500828"/>
            <a:ext cx="9942138" cy="3383702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0A93C041-567C-F499-40CB-3CD8CC9C3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404" y="365125"/>
            <a:ext cx="1398309" cy="5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02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0F2D-E368-EB85-4E48-D893C6AF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Approach – Temporal Conv 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035D8-BADD-10F5-36E6-7C169B64C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3632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b="1" dirty="0"/>
              <a:t>Advantages...</a:t>
            </a:r>
          </a:p>
          <a:p>
            <a:pPr>
              <a:buFontTx/>
              <a:buChar char="-"/>
            </a:pPr>
            <a:r>
              <a:rPr lang="tr-TR" dirty="0"/>
              <a:t>Lightweight (compared to transformers)</a:t>
            </a:r>
          </a:p>
          <a:p>
            <a:pPr>
              <a:buFontTx/>
              <a:buChar char="-"/>
            </a:pPr>
            <a:r>
              <a:rPr lang="tr-TR" dirty="0"/>
              <a:t>Prevents exploding/vanishing parameters</a:t>
            </a:r>
          </a:p>
          <a:p>
            <a:pPr>
              <a:buFontTx/>
              <a:buChar char="-"/>
            </a:pPr>
            <a:r>
              <a:rPr lang="tr-TR" dirty="0"/>
              <a:t>Trained in parallel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b="1" dirty="0"/>
              <a:t>Disadvantage...</a:t>
            </a:r>
          </a:p>
          <a:p>
            <a:pPr marL="0" indent="0">
              <a:buNone/>
            </a:pPr>
            <a:r>
              <a:rPr lang="tr-TR" dirty="0"/>
              <a:t>- Limited and fixed receptive field</a:t>
            </a:r>
          </a:p>
          <a:p>
            <a:pPr>
              <a:buFontTx/>
              <a:buChar char="-"/>
            </a:pPr>
            <a:endParaRPr lang="tr-T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BB0C9-24BE-6420-B74D-6D96FCFC1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Action Segmentation w/ TCNs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7CC61F0-8C7D-388C-1CA5-A399DCE24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F4EA-7685-47DF-9138-686EEF6EA9D7}" type="slidenum">
              <a:rPr lang="tr-TR" smtClean="0"/>
              <a:t>8</a:t>
            </a:fld>
            <a:endParaRPr lang="tr-TR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B9716E1-52AC-3241-3C0E-06ECE50A5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20.09.2022</a:t>
            </a:r>
          </a:p>
        </p:txBody>
      </p:sp>
      <p:pic>
        <p:nvPicPr>
          <p:cNvPr id="4" name="Picture 3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658FF134-61D3-4685-FFF3-64251219D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404" y="365125"/>
            <a:ext cx="1398309" cy="5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35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0F2D-E368-EB85-4E48-D893C6AF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Approach – MS-TCN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035D8-BADD-10F5-36E6-7C169B64C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56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b="1" dirty="0"/>
              <a:t>Multi stage TCN</a:t>
            </a:r>
          </a:p>
          <a:p>
            <a:pPr marL="0" indent="0">
              <a:buNone/>
            </a:pPr>
            <a:endParaRPr lang="tr-TR" dirty="0"/>
          </a:p>
          <a:p>
            <a:r>
              <a:rPr lang="tr-TR" dirty="0"/>
              <a:t>Leverages I3D frame vectors: inception based, two-stream backbone.</a:t>
            </a:r>
          </a:p>
          <a:p>
            <a:endParaRPr lang="tr-TR" dirty="0"/>
          </a:p>
          <a:p>
            <a:r>
              <a:rPr lang="tr-TR" dirty="0"/>
              <a:t>Only for temporal part 5 stages each with 11 layers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7BD605-1BAA-8061-D495-17C7EBA1A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440" y="1331912"/>
            <a:ext cx="4296997" cy="44208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F9D026-F163-5CA0-A9BF-34CF5993646C}"/>
              </a:ext>
            </a:extLst>
          </p:cNvPr>
          <p:cNvSpPr txBox="1"/>
          <p:nvPr/>
        </p:nvSpPr>
        <p:spPr>
          <a:xfrm>
            <a:off x="7877272" y="5773981"/>
            <a:ext cx="254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Figure </a:t>
            </a:r>
            <a:r>
              <a:rPr lang="tr-TR" sz="1600" i="1" dirty="0"/>
              <a:t>6:</a:t>
            </a:r>
            <a:r>
              <a:rPr lang="en-US" sz="1600" i="1" dirty="0"/>
              <a:t> </a:t>
            </a:r>
            <a:r>
              <a:rPr lang="tr-TR" sz="1600" i="1" dirty="0"/>
              <a:t>An example of TCN (Abu Fahra, 2019)</a:t>
            </a:r>
            <a:r>
              <a:rPr lang="tr-TR" sz="1600" dirty="0"/>
              <a:t> [5]</a:t>
            </a:r>
            <a:endParaRPr lang="tr-TR" sz="1600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324D6-9726-3E80-54E6-C7EACEA02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Action Segmentation w/ TCNs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047F13-A860-121F-51E9-71B696465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F4EA-7685-47DF-9138-686EEF6EA9D7}" type="slidenum">
              <a:rPr lang="tr-TR" smtClean="0"/>
              <a:t>9</a:t>
            </a:fld>
            <a:endParaRPr lang="tr-TR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AFAD91B-3358-3EAB-46D2-C12FB7ABA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20.09.2022</a:t>
            </a:r>
          </a:p>
        </p:txBody>
      </p:sp>
      <p:pic>
        <p:nvPicPr>
          <p:cNvPr id="4" name="Picture 3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E3B3FCF1-4BDE-6565-0D32-55D535A66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404" y="365125"/>
            <a:ext cx="1398309" cy="5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39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5934</TotalTime>
  <Words>1009</Words>
  <Application>Microsoft Office PowerPoint</Application>
  <PresentationFormat>Widescreen</PresentationFormat>
  <Paragraphs>280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AvenirNextLTPro</vt:lpstr>
      <vt:lpstr>Calibri</vt:lpstr>
      <vt:lpstr>Calibri Light</vt:lpstr>
      <vt:lpstr>Wingdings</vt:lpstr>
      <vt:lpstr>Office Theme</vt:lpstr>
      <vt:lpstr>Action Segmentation with Temporal Convolutional Networks</vt:lpstr>
      <vt:lpstr>Contents</vt:lpstr>
      <vt:lpstr>Problem - Definition</vt:lpstr>
      <vt:lpstr>Problem - Dataset</vt:lpstr>
      <vt:lpstr>Problem – An Example</vt:lpstr>
      <vt:lpstr>Literature</vt:lpstr>
      <vt:lpstr>Approach – Temporal Conv Nets</vt:lpstr>
      <vt:lpstr>Approach – Temporal Conv Nets</vt:lpstr>
      <vt:lpstr>Approach – MS-TCN</vt:lpstr>
      <vt:lpstr>Approach – Our Base Model</vt:lpstr>
      <vt:lpstr>Progress</vt:lpstr>
      <vt:lpstr>Experiments – PreTrained X3D(Medium)</vt:lpstr>
      <vt:lpstr>Experiments – PreTrained SlowFast(r50)</vt:lpstr>
      <vt:lpstr>Experiments – Our Base Model</vt:lpstr>
      <vt:lpstr>Experiments – Hyperparameters</vt:lpstr>
      <vt:lpstr>Fails &amp; Future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 Debayerization </dc:title>
  <dc:creator>Yucel, Emine</dc:creator>
  <cp:lastModifiedBy>Okbay, Volkan</cp:lastModifiedBy>
  <cp:revision>39</cp:revision>
  <dcterms:created xsi:type="dcterms:W3CDTF">2022-08-04T13:43:33Z</dcterms:created>
  <dcterms:modified xsi:type="dcterms:W3CDTF">2022-09-20T11:05:24Z</dcterms:modified>
</cp:coreProperties>
</file>